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971" autoAdjust="0"/>
    <p:restoredTop sz="94660"/>
  </p:normalViewPr>
  <p:slideViewPr>
    <p:cSldViewPr snapToGrid="0">
      <p:cViewPr varScale="1">
        <p:scale>
          <a:sx n="104" d="100"/>
          <a:sy n="104" d="100"/>
        </p:scale>
        <p:origin x="1422"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07D0291-497B-4C48-AB65-C9782C07E8F1}" type="datetimeFigureOut">
              <a:rPr lang="en-US" smtClean="0"/>
              <a:t>20-Sep-26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0437D9-92A2-45E7-A192-EDAF89D58D6F}" type="slidenum">
              <a:rPr lang="en-US" smtClean="0"/>
              <a:t>‹#›</a:t>
            </a:fld>
            <a:endParaRPr lang="en-US"/>
          </a:p>
        </p:txBody>
      </p:sp>
    </p:spTree>
    <p:extLst>
      <p:ext uri="{BB962C8B-B14F-4D97-AF65-F5344CB8AC3E}">
        <p14:creationId xmlns:p14="http://schemas.microsoft.com/office/powerpoint/2010/main" val="1714713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0437D9-92A2-45E7-A192-EDAF89D58D6F}" type="slidenum">
              <a:rPr lang="en-US" smtClean="0"/>
              <a:t>1</a:t>
            </a:fld>
            <a:endParaRPr lang="en-US"/>
          </a:p>
        </p:txBody>
      </p:sp>
    </p:spTree>
    <p:extLst>
      <p:ext uri="{BB962C8B-B14F-4D97-AF65-F5344CB8AC3E}">
        <p14:creationId xmlns:p14="http://schemas.microsoft.com/office/powerpoint/2010/main" val="34536388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3D296-A641-A800-6628-29256C7BD3E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765BE59-38B0-3062-03D4-A6B7D3E7537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EF7CD17-D571-DBA2-63BD-903F4E8FA346}"/>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5" name="Footer Placeholder 4">
            <a:extLst>
              <a:ext uri="{FF2B5EF4-FFF2-40B4-BE49-F238E27FC236}">
                <a16:creationId xmlns:a16="http://schemas.microsoft.com/office/drawing/2014/main" id="{6BB22490-975A-9096-F1A8-86F0DA337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C58E60D-99F0-683B-901D-55701B2A86FA}"/>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7804235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94C77-6108-1C29-D64A-CA2C6CF281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A0EF62-26BB-5AE0-4D7F-8C5811EB6DA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30FCEB-23E5-692A-8CAD-8C1A69B6F04E}"/>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5" name="Footer Placeholder 4">
            <a:extLst>
              <a:ext uri="{FF2B5EF4-FFF2-40B4-BE49-F238E27FC236}">
                <a16:creationId xmlns:a16="http://schemas.microsoft.com/office/drawing/2014/main" id="{AD614EE3-2F5F-A77C-FC52-A11BCC76B9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DB75D5-5680-8C8E-CF89-63D2B2C74B55}"/>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3425270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EBD07-2E3D-92DB-B9A2-4BEB753750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76D8896-C218-7B3C-8324-62346E6A12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27628BF-9179-3101-D1EA-AE894F31ECEC}"/>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5" name="Footer Placeholder 4">
            <a:extLst>
              <a:ext uri="{FF2B5EF4-FFF2-40B4-BE49-F238E27FC236}">
                <a16:creationId xmlns:a16="http://schemas.microsoft.com/office/drawing/2014/main" id="{4558596F-E60B-D726-EDC0-0CFBDE1D81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03EB6-5AF0-629F-14CA-35C5276651B3}"/>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32636947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A8FDA-9144-1089-BC60-3C7696A844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9EB1CA-900C-59C5-7476-A967F26153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45C3ED7-3574-FE8F-4C7D-9CDA39F69ED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D14361-26D6-A6FC-57D0-9F70A8CD081B}"/>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6" name="Footer Placeholder 5">
            <a:extLst>
              <a:ext uri="{FF2B5EF4-FFF2-40B4-BE49-F238E27FC236}">
                <a16:creationId xmlns:a16="http://schemas.microsoft.com/office/drawing/2014/main" id="{0220A8CB-3924-FE15-95E3-DE503F8E4E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DA810DC-BB9F-BF75-1161-10F6D6A79DBE}"/>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19269342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C0F9A-93E1-1162-C428-39D873E4AF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0EE838C-032B-91F8-C3A4-8467EDEE61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E68509-42AF-C6E9-A4A8-7639E85DDB0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6728984-477C-4E97-32B4-C8867942D0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F60BCD8-7984-505D-4C3A-A56D2BAE631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651853-ACF8-3F05-CE88-5B0693A555C8}"/>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8" name="Footer Placeholder 7">
            <a:extLst>
              <a:ext uri="{FF2B5EF4-FFF2-40B4-BE49-F238E27FC236}">
                <a16:creationId xmlns:a16="http://schemas.microsoft.com/office/drawing/2014/main" id="{822BAAB1-A49A-4257-7BCF-06B5C6302B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CFD5F2-AEA1-8AE1-9495-CF8699B575C9}"/>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21250659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A1B77-375D-B5D0-6209-89A53A2F55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445035C-262A-7AD2-7C56-6440BD1FD39C}"/>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4" name="Footer Placeholder 3">
            <a:extLst>
              <a:ext uri="{FF2B5EF4-FFF2-40B4-BE49-F238E27FC236}">
                <a16:creationId xmlns:a16="http://schemas.microsoft.com/office/drawing/2014/main" id="{B76E2010-9DAB-59C5-DBD4-0481C5EBA30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E05C254-8D04-2A16-EC74-35FECCB7DD1C}"/>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1387254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600023D-6C3A-B01D-F17B-829CDB87DD01}"/>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3" name="Footer Placeholder 2">
            <a:extLst>
              <a:ext uri="{FF2B5EF4-FFF2-40B4-BE49-F238E27FC236}">
                <a16:creationId xmlns:a16="http://schemas.microsoft.com/office/drawing/2014/main" id="{D099D870-5100-FD43-627E-E42C808DF13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3027F8B-712A-7A96-37C4-F1923FAAAF92}"/>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24710087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12B70-E50D-2B9D-1D6F-F2228AA468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D0F8AD5-E5BC-9C87-AF34-DD284E8FB1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B09B52-E797-A8C4-DB94-1CD92E31D3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90CA2C9-1C4A-9770-4D9D-D35C88F7CEDF}"/>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6" name="Footer Placeholder 5">
            <a:extLst>
              <a:ext uri="{FF2B5EF4-FFF2-40B4-BE49-F238E27FC236}">
                <a16:creationId xmlns:a16="http://schemas.microsoft.com/office/drawing/2014/main" id="{5CB9DE42-3963-6DF7-681C-57E00DA5CA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75CC49-CEF4-3D77-C085-3DA4DC9CD49B}"/>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37972897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5BEAF-F70E-5E9D-7320-CE1B69B6C91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7BAA0D5-D86C-7730-0666-91AEF57EBB7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63B1F9F-2632-20E0-28E6-5171C20309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308E6B8-CA8B-1B35-8B51-9E345AE67373}"/>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6" name="Footer Placeholder 5">
            <a:extLst>
              <a:ext uri="{FF2B5EF4-FFF2-40B4-BE49-F238E27FC236}">
                <a16:creationId xmlns:a16="http://schemas.microsoft.com/office/drawing/2014/main" id="{AD617BF5-677A-69C3-A267-85664D529D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43CE44-2D85-A9A0-C68E-57112620C208}"/>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1330551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ECAFF-7803-9A7A-0BF4-C2A5D81A4E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E0EDCB-B391-9193-344F-62EFAF6E5A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999262-65A1-F116-48F7-62E41D538989}"/>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5" name="Footer Placeholder 4">
            <a:extLst>
              <a:ext uri="{FF2B5EF4-FFF2-40B4-BE49-F238E27FC236}">
                <a16:creationId xmlns:a16="http://schemas.microsoft.com/office/drawing/2014/main" id="{E3032300-EAFC-00CC-9047-5D23060EE3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D4F37D-3617-D1D8-FD5C-D8BA01FB4449}"/>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3948631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79E97E-7DD4-8F26-5A87-01CD16394C6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257897B-06FD-F9D1-1265-B79E7E029AD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54C56B-464C-71C0-5F2C-3720F62BA782}"/>
              </a:ext>
            </a:extLst>
          </p:cNvPr>
          <p:cNvSpPr>
            <a:spLocks noGrp="1"/>
          </p:cNvSpPr>
          <p:nvPr>
            <p:ph type="dt" sz="half" idx="10"/>
          </p:nvPr>
        </p:nvSpPr>
        <p:spPr/>
        <p:txBody>
          <a:bodyPr/>
          <a:lstStyle/>
          <a:p>
            <a:fld id="{10B7A1EF-5DBB-4CB9-A2D9-8DFBAEFE8F01}" type="datetimeFigureOut">
              <a:rPr lang="en-US" smtClean="0"/>
              <a:t>20-Sep-26</a:t>
            </a:fld>
            <a:endParaRPr lang="en-US"/>
          </a:p>
        </p:txBody>
      </p:sp>
      <p:sp>
        <p:nvSpPr>
          <p:cNvPr id="5" name="Footer Placeholder 4">
            <a:extLst>
              <a:ext uri="{FF2B5EF4-FFF2-40B4-BE49-F238E27FC236}">
                <a16:creationId xmlns:a16="http://schemas.microsoft.com/office/drawing/2014/main" id="{9DD6C574-53CA-C5F4-55B0-5481E5242E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B2B1FD-ACF9-69BA-7E98-DC96AEB59029}"/>
              </a:ext>
            </a:extLst>
          </p:cNvPr>
          <p:cNvSpPr>
            <a:spLocks noGrp="1"/>
          </p:cNvSpPr>
          <p:nvPr>
            <p:ph type="sldNum" sz="quarter" idx="12"/>
          </p:nvPr>
        </p:nvSpPr>
        <p:spPr/>
        <p:txBody>
          <a:bodyPr/>
          <a:lstStyle/>
          <a:p>
            <a:fld id="{5933DC34-8C9D-4D89-8E1A-238A61236EF2}" type="slidenum">
              <a:rPr lang="en-US" smtClean="0"/>
              <a:t>‹#›</a:t>
            </a:fld>
            <a:endParaRPr lang="en-US"/>
          </a:p>
        </p:txBody>
      </p:sp>
    </p:spTree>
    <p:extLst>
      <p:ext uri="{BB962C8B-B14F-4D97-AF65-F5344CB8AC3E}">
        <p14:creationId xmlns:p14="http://schemas.microsoft.com/office/powerpoint/2010/main" val="11192218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56EBAA-5F5D-E41A-92E7-6DDAB796E4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99811F-EEF3-B6DF-4A6A-996F5775DF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298FF2-4F50-724D-7915-128AF0BB574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B7A1EF-5DBB-4CB9-A2D9-8DFBAEFE8F01}" type="datetimeFigureOut">
              <a:rPr lang="en-US" smtClean="0"/>
              <a:t>20-Sep-26</a:t>
            </a:fld>
            <a:endParaRPr lang="en-US"/>
          </a:p>
        </p:txBody>
      </p:sp>
      <p:sp>
        <p:nvSpPr>
          <p:cNvPr id="5" name="Footer Placeholder 4">
            <a:extLst>
              <a:ext uri="{FF2B5EF4-FFF2-40B4-BE49-F238E27FC236}">
                <a16:creationId xmlns:a16="http://schemas.microsoft.com/office/drawing/2014/main" id="{75E04B2C-27DD-0252-F8CD-743A0C80DC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A63DEBF-F18B-012E-759A-9EF1CBCBC91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933DC34-8C9D-4D89-8E1A-238A61236EF2}" type="slidenum">
              <a:rPr lang="en-US" smtClean="0"/>
              <a:t>‹#›</a:t>
            </a:fld>
            <a:endParaRPr lang="en-US"/>
          </a:p>
        </p:txBody>
      </p:sp>
    </p:spTree>
    <p:extLst>
      <p:ext uri="{BB962C8B-B14F-4D97-AF65-F5344CB8AC3E}">
        <p14:creationId xmlns:p14="http://schemas.microsoft.com/office/powerpoint/2010/main" val="41445430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tif"/><Relationship Id="rId13" Type="http://schemas.openxmlformats.org/officeDocument/2006/relationships/image" Target="../media/image11.tif"/><Relationship Id="rId3" Type="http://schemas.openxmlformats.org/officeDocument/2006/relationships/image" Target="../media/image1.png"/><Relationship Id="rId7" Type="http://schemas.openxmlformats.org/officeDocument/2006/relationships/image" Target="../media/image5.tif"/><Relationship Id="rId12" Type="http://schemas.openxmlformats.org/officeDocument/2006/relationships/image" Target="../media/image10.ti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tif"/><Relationship Id="rId5" Type="http://schemas.openxmlformats.org/officeDocument/2006/relationships/image" Target="../media/image3.png"/><Relationship Id="rId10" Type="http://schemas.openxmlformats.org/officeDocument/2006/relationships/image" Target="../media/image8.tif"/><Relationship Id="rId4" Type="http://schemas.openxmlformats.org/officeDocument/2006/relationships/image" Target="../media/image2.svg"/><Relationship Id="rId9" Type="http://schemas.openxmlformats.org/officeDocument/2006/relationships/image" Target="../media/image7.tif"/><Relationship Id="rId14" Type="http://schemas.openxmlformats.org/officeDocument/2006/relationships/image" Target="../media/image12.ti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4E6C3-C4F0-2ECA-F708-9ED3BF92C3DB}"/>
              </a:ext>
            </a:extLst>
          </p:cNvPr>
          <p:cNvSpPr>
            <a:spLocks noGrp="1"/>
          </p:cNvSpPr>
          <p:nvPr>
            <p:ph type="ctrTitle"/>
          </p:nvPr>
        </p:nvSpPr>
        <p:spPr>
          <a:xfrm>
            <a:off x="1323975" y="16193"/>
            <a:ext cx="9886950" cy="1061321"/>
          </a:xfrm>
        </p:spPr>
        <p:txBody>
          <a:bodyPr>
            <a:normAutofit/>
          </a:bodyPr>
          <a:lstStyle/>
          <a:p>
            <a:pPr algn="ctr">
              <a:lnSpc>
                <a:spcPct val="100000"/>
              </a:lnSpc>
              <a:buNone/>
            </a:pPr>
            <a:r>
              <a:rPr lang="en-US" sz="2200" b="1" dirty="0">
                <a:latin typeface="+mn-lt"/>
              </a:rPr>
              <a:t>COLD PLASMA INDUCES DISTINCT GENE PROFILES IN OSTEOBLASTS &amp; OSTEOSARCOMA</a:t>
            </a:r>
            <a:br>
              <a:rPr lang="en-US" sz="3000" b="1" dirty="0">
                <a:latin typeface="+mn-lt"/>
              </a:rPr>
            </a:br>
            <a:r>
              <a:rPr lang="en-US" sz="1600" i="0" u="none" strike="noStrike" baseline="0" dirty="0">
                <a:solidFill>
                  <a:srgbClr val="000000"/>
                </a:solidFill>
                <a:latin typeface="+mn-lt"/>
              </a:rPr>
              <a:t>STACHE Bogdan</a:t>
            </a:r>
            <a:r>
              <a:rPr lang="en-US" sz="1600" i="0" u="none" strike="noStrike" baseline="30000" dirty="0">
                <a:solidFill>
                  <a:srgbClr val="000000"/>
                </a:solidFill>
                <a:latin typeface="+mn-lt"/>
              </a:rPr>
              <a:t>1</a:t>
            </a:r>
            <a:r>
              <a:rPr lang="en-US" sz="1600" i="0" u="none" strike="noStrike" baseline="0" dirty="0">
                <a:solidFill>
                  <a:srgbClr val="000000"/>
                </a:solidFill>
                <a:latin typeface="+mn-lt"/>
              </a:rPr>
              <a:t>, MIHĂILĂ Ilarion</a:t>
            </a:r>
            <a:r>
              <a:rPr lang="en-US" sz="1600" i="0" u="none" strike="noStrike" baseline="30000" dirty="0">
                <a:solidFill>
                  <a:srgbClr val="000000"/>
                </a:solidFill>
                <a:latin typeface="+mn-lt"/>
              </a:rPr>
              <a:t>2</a:t>
            </a:r>
            <a:r>
              <a:rPr lang="en-US" sz="1600" i="0" u="none" strike="noStrike" baseline="0" dirty="0">
                <a:solidFill>
                  <a:srgbClr val="000000"/>
                </a:solidFill>
                <a:latin typeface="+mn-lt"/>
              </a:rPr>
              <a:t>, GERBER Ioana Cristina</a:t>
            </a:r>
            <a:r>
              <a:rPr lang="en-US" sz="1600" i="0" u="none" strike="noStrike" baseline="30000" dirty="0">
                <a:solidFill>
                  <a:srgbClr val="000000"/>
                </a:solidFill>
                <a:latin typeface="+mn-lt"/>
              </a:rPr>
              <a:t>2</a:t>
            </a:r>
            <a:r>
              <a:rPr lang="en-US" sz="1600" i="0" u="none" strike="noStrike" baseline="0" dirty="0">
                <a:solidFill>
                  <a:srgbClr val="000000"/>
                </a:solidFill>
                <a:latin typeface="+mn-lt"/>
              </a:rPr>
              <a:t>, TOPALĂ Ionuț</a:t>
            </a:r>
            <a:r>
              <a:rPr lang="en-US" sz="1600" i="0" u="none" strike="noStrike" baseline="30000" dirty="0">
                <a:solidFill>
                  <a:srgbClr val="000000"/>
                </a:solidFill>
                <a:latin typeface="+mn-lt"/>
              </a:rPr>
              <a:t>3</a:t>
            </a:r>
            <a:r>
              <a:rPr lang="en-US" sz="1600" i="0" u="none" strike="noStrike" baseline="0" dirty="0">
                <a:solidFill>
                  <a:srgbClr val="000000"/>
                </a:solidFill>
                <a:latin typeface="+mn-lt"/>
              </a:rPr>
              <a:t>, GORGAN Dragoș-Lucian</a:t>
            </a:r>
            <a:r>
              <a:rPr lang="en-US" sz="1600" i="0" u="none" baseline="30000" dirty="0">
                <a:solidFill>
                  <a:srgbClr val="000000"/>
                </a:solidFill>
                <a:latin typeface="+mn-lt"/>
              </a:rPr>
              <a:t>1,*</a:t>
            </a:r>
            <a:endParaRPr lang="en-US" sz="3000" b="1" dirty="0">
              <a:latin typeface="+mn-lt"/>
            </a:endParaRPr>
          </a:p>
        </p:txBody>
      </p:sp>
      <p:grpSp>
        <p:nvGrpSpPr>
          <p:cNvPr id="544" name="Group 543">
            <a:extLst>
              <a:ext uri="{FF2B5EF4-FFF2-40B4-BE49-F238E27FC236}">
                <a16:creationId xmlns:a16="http://schemas.microsoft.com/office/drawing/2014/main" id="{C64C8087-B4CC-6E74-2A32-78BDAEBF750D}"/>
              </a:ext>
            </a:extLst>
          </p:cNvPr>
          <p:cNvGrpSpPr/>
          <p:nvPr/>
        </p:nvGrpSpPr>
        <p:grpSpPr>
          <a:xfrm>
            <a:off x="83126" y="2593910"/>
            <a:ext cx="4111801" cy="3960000"/>
            <a:chOff x="83126" y="2593910"/>
            <a:chExt cx="4111801" cy="3960000"/>
          </a:xfrm>
        </p:grpSpPr>
        <p:sp>
          <p:nvSpPr>
            <p:cNvPr id="543" name="Text Box 7">
              <a:extLst>
                <a:ext uri="{FF2B5EF4-FFF2-40B4-BE49-F238E27FC236}">
                  <a16:creationId xmlns:a16="http://schemas.microsoft.com/office/drawing/2014/main" id="{7FE2CDC5-4AB3-AE60-3A51-28A676E4DBD1}"/>
                </a:ext>
              </a:extLst>
            </p:cNvPr>
            <p:cNvSpPr txBox="1">
              <a:spLocks noChangeArrowheads="1"/>
            </p:cNvSpPr>
            <p:nvPr/>
          </p:nvSpPr>
          <p:spPr bwMode="auto">
            <a:xfrm>
              <a:off x="83126" y="2593910"/>
              <a:ext cx="4111801" cy="3960000"/>
            </a:xfrm>
            <a:prstGeom prst="rect">
              <a:avLst/>
            </a:prstGeom>
            <a:noFill/>
            <a:ln w="28575">
              <a:solidFill>
                <a:srgbClr val="00B0F0"/>
              </a:solidFill>
              <a:miter lim="800000"/>
              <a:headEnd/>
              <a:tailEnd/>
            </a:ln>
          </p:spPr>
          <p:txBody>
            <a:bodyPr wrap="square" lIns="124853" tIns="62428" rIns="124853" bIns="62428">
              <a:spAutoFit/>
            </a:bodyPr>
            <a:lstStyle>
              <a:defPPr>
                <a:defRPr lang="en-US"/>
              </a:defPPr>
              <a:lvl1pPr marL="0" algn="l" defTabSz="1371512" rtl="0" eaLnBrk="1" latinLnBrk="0" hangingPunct="1">
                <a:defRPr sz="2700" kern="1200">
                  <a:solidFill>
                    <a:schemeClr val="tx1"/>
                  </a:solidFill>
                  <a:latin typeface="+mn-lt"/>
                  <a:ea typeface="+mn-ea"/>
                  <a:cs typeface="+mn-cs"/>
                </a:defRPr>
              </a:lvl1pPr>
              <a:lvl2pPr marL="685756" algn="l" defTabSz="1371512" rtl="0" eaLnBrk="1" latinLnBrk="0" hangingPunct="1">
                <a:defRPr sz="2700" kern="1200">
                  <a:solidFill>
                    <a:schemeClr val="tx1"/>
                  </a:solidFill>
                  <a:latin typeface="+mn-lt"/>
                  <a:ea typeface="+mn-ea"/>
                  <a:cs typeface="+mn-cs"/>
                </a:defRPr>
              </a:lvl2pPr>
              <a:lvl3pPr marL="1371512" algn="l" defTabSz="1371512" rtl="0" eaLnBrk="1" latinLnBrk="0" hangingPunct="1">
                <a:defRPr sz="2700" kern="1200">
                  <a:solidFill>
                    <a:schemeClr val="tx1"/>
                  </a:solidFill>
                  <a:latin typeface="+mn-lt"/>
                  <a:ea typeface="+mn-ea"/>
                  <a:cs typeface="+mn-cs"/>
                </a:defRPr>
              </a:lvl3pPr>
              <a:lvl4pPr marL="2057268" algn="l" defTabSz="1371512" rtl="0" eaLnBrk="1" latinLnBrk="0" hangingPunct="1">
                <a:defRPr sz="2700" kern="1200">
                  <a:solidFill>
                    <a:schemeClr val="tx1"/>
                  </a:solidFill>
                  <a:latin typeface="+mn-lt"/>
                  <a:ea typeface="+mn-ea"/>
                  <a:cs typeface="+mn-cs"/>
                </a:defRPr>
              </a:lvl4pPr>
              <a:lvl5pPr marL="2743024" algn="l" defTabSz="1371512" rtl="0" eaLnBrk="1" latinLnBrk="0" hangingPunct="1">
                <a:defRPr sz="2700" kern="1200">
                  <a:solidFill>
                    <a:schemeClr val="tx1"/>
                  </a:solidFill>
                  <a:latin typeface="+mn-lt"/>
                  <a:ea typeface="+mn-ea"/>
                  <a:cs typeface="+mn-cs"/>
                </a:defRPr>
              </a:lvl5pPr>
              <a:lvl6pPr marL="3428781" algn="l" defTabSz="1371512" rtl="0" eaLnBrk="1" latinLnBrk="0" hangingPunct="1">
                <a:defRPr sz="2700" kern="1200">
                  <a:solidFill>
                    <a:schemeClr val="tx1"/>
                  </a:solidFill>
                  <a:latin typeface="+mn-lt"/>
                  <a:ea typeface="+mn-ea"/>
                  <a:cs typeface="+mn-cs"/>
                </a:defRPr>
              </a:lvl6pPr>
              <a:lvl7pPr marL="4114537" algn="l" defTabSz="1371512" rtl="0" eaLnBrk="1" latinLnBrk="0" hangingPunct="1">
                <a:defRPr sz="2700" kern="1200">
                  <a:solidFill>
                    <a:schemeClr val="tx1"/>
                  </a:solidFill>
                  <a:latin typeface="+mn-lt"/>
                  <a:ea typeface="+mn-ea"/>
                  <a:cs typeface="+mn-cs"/>
                </a:defRPr>
              </a:lvl7pPr>
              <a:lvl8pPr marL="4800293" algn="l" defTabSz="1371512" rtl="0" eaLnBrk="1" latinLnBrk="0" hangingPunct="1">
                <a:defRPr sz="2700" kern="1200">
                  <a:solidFill>
                    <a:schemeClr val="tx1"/>
                  </a:solidFill>
                  <a:latin typeface="+mn-lt"/>
                  <a:ea typeface="+mn-ea"/>
                  <a:cs typeface="+mn-cs"/>
                </a:defRPr>
              </a:lvl8pPr>
              <a:lvl9pPr marL="5486049" algn="l" defTabSz="1371512" rtl="0" eaLnBrk="1" latinLnBrk="0" hangingPunct="1">
                <a:defRPr sz="2700" kern="1200">
                  <a:solidFill>
                    <a:schemeClr val="tx1"/>
                  </a:solidFill>
                  <a:latin typeface="+mn-lt"/>
                  <a:ea typeface="+mn-ea"/>
                  <a:cs typeface="+mn-cs"/>
                </a:defRPr>
              </a:lvl9pPr>
            </a:lstStyle>
            <a:p>
              <a:pPr algn="just">
                <a:lnSpc>
                  <a:spcPct val="115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Materials and methods: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29" name="Graphic 528">
              <a:extLst>
                <a:ext uri="{FF2B5EF4-FFF2-40B4-BE49-F238E27FC236}">
                  <a16:creationId xmlns:a16="http://schemas.microsoft.com/office/drawing/2014/main" id="{087C5C86-A3D7-B32F-3DE6-67D2EC4CBF8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11690" y="2863850"/>
              <a:ext cx="4070799" cy="3690060"/>
            </a:xfrm>
            <a:prstGeom prst="rect">
              <a:avLst/>
            </a:prstGeom>
          </p:spPr>
        </p:pic>
      </p:grpSp>
      <p:sp>
        <p:nvSpPr>
          <p:cNvPr id="532" name="Text Box 7">
            <a:extLst>
              <a:ext uri="{FF2B5EF4-FFF2-40B4-BE49-F238E27FC236}">
                <a16:creationId xmlns:a16="http://schemas.microsoft.com/office/drawing/2014/main" id="{369A1193-7997-B3D3-1A39-90CD1FB19DD4}"/>
              </a:ext>
            </a:extLst>
          </p:cNvPr>
          <p:cNvSpPr txBox="1">
            <a:spLocks noChangeArrowheads="1"/>
          </p:cNvSpPr>
          <p:nvPr/>
        </p:nvSpPr>
        <p:spPr bwMode="auto">
          <a:xfrm>
            <a:off x="83127" y="1659636"/>
            <a:ext cx="12025745" cy="884168"/>
          </a:xfrm>
          <a:prstGeom prst="rect">
            <a:avLst/>
          </a:prstGeom>
          <a:noFill/>
          <a:ln w="28575">
            <a:solidFill>
              <a:srgbClr val="00B0F0"/>
            </a:solidFill>
            <a:miter lim="800000"/>
            <a:headEnd/>
            <a:tailEnd/>
          </a:ln>
        </p:spPr>
        <p:txBody>
          <a:bodyPr wrap="square" lIns="124853" tIns="62428" rIns="124853" bIns="62428">
            <a:spAutoFit/>
          </a:bodyPr>
          <a:lstStyle>
            <a:defPPr>
              <a:defRPr lang="en-US"/>
            </a:defPPr>
            <a:lvl1pPr marL="0" algn="l" defTabSz="1371512" rtl="0" eaLnBrk="1" latinLnBrk="0" hangingPunct="1">
              <a:defRPr sz="2700" kern="1200">
                <a:solidFill>
                  <a:schemeClr val="tx1"/>
                </a:solidFill>
                <a:latin typeface="+mn-lt"/>
                <a:ea typeface="+mn-ea"/>
                <a:cs typeface="+mn-cs"/>
              </a:defRPr>
            </a:lvl1pPr>
            <a:lvl2pPr marL="685756" algn="l" defTabSz="1371512" rtl="0" eaLnBrk="1" latinLnBrk="0" hangingPunct="1">
              <a:defRPr sz="2700" kern="1200">
                <a:solidFill>
                  <a:schemeClr val="tx1"/>
                </a:solidFill>
                <a:latin typeface="+mn-lt"/>
                <a:ea typeface="+mn-ea"/>
                <a:cs typeface="+mn-cs"/>
              </a:defRPr>
            </a:lvl2pPr>
            <a:lvl3pPr marL="1371512" algn="l" defTabSz="1371512" rtl="0" eaLnBrk="1" latinLnBrk="0" hangingPunct="1">
              <a:defRPr sz="2700" kern="1200">
                <a:solidFill>
                  <a:schemeClr val="tx1"/>
                </a:solidFill>
                <a:latin typeface="+mn-lt"/>
                <a:ea typeface="+mn-ea"/>
                <a:cs typeface="+mn-cs"/>
              </a:defRPr>
            </a:lvl3pPr>
            <a:lvl4pPr marL="2057268" algn="l" defTabSz="1371512" rtl="0" eaLnBrk="1" latinLnBrk="0" hangingPunct="1">
              <a:defRPr sz="2700" kern="1200">
                <a:solidFill>
                  <a:schemeClr val="tx1"/>
                </a:solidFill>
                <a:latin typeface="+mn-lt"/>
                <a:ea typeface="+mn-ea"/>
                <a:cs typeface="+mn-cs"/>
              </a:defRPr>
            </a:lvl4pPr>
            <a:lvl5pPr marL="2743024" algn="l" defTabSz="1371512" rtl="0" eaLnBrk="1" latinLnBrk="0" hangingPunct="1">
              <a:defRPr sz="2700" kern="1200">
                <a:solidFill>
                  <a:schemeClr val="tx1"/>
                </a:solidFill>
                <a:latin typeface="+mn-lt"/>
                <a:ea typeface="+mn-ea"/>
                <a:cs typeface="+mn-cs"/>
              </a:defRPr>
            </a:lvl5pPr>
            <a:lvl6pPr marL="3428781" algn="l" defTabSz="1371512" rtl="0" eaLnBrk="1" latinLnBrk="0" hangingPunct="1">
              <a:defRPr sz="2700" kern="1200">
                <a:solidFill>
                  <a:schemeClr val="tx1"/>
                </a:solidFill>
                <a:latin typeface="+mn-lt"/>
                <a:ea typeface="+mn-ea"/>
                <a:cs typeface="+mn-cs"/>
              </a:defRPr>
            </a:lvl6pPr>
            <a:lvl7pPr marL="4114537" algn="l" defTabSz="1371512" rtl="0" eaLnBrk="1" latinLnBrk="0" hangingPunct="1">
              <a:defRPr sz="2700" kern="1200">
                <a:solidFill>
                  <a:schemeClr val="tx1"/>
                </a:solidFill>
                <a:latin typeface="+mn-lt"/>
                <a:ea typeface="+mn-ea"/>
                <a:cs typeface="+mn-cs"/>
              </a:defRPr>
            </a:lvl7pPr>
            <a:lvl8pPr marL="4800293" algn="l" defTabSz="1371512" rtl="0" eaLnBrk="1" latinLnBrk="0" hangingPunct="1">
              <a:defRPr sz="2700" kern="1200">
                <a:solidFill>
                  <a:schemeClr val="tx1"/>
                </a:solidFill>
                <a:latin typeface="+mn-lt"/>
                <a:ea typeface="+mn-ea"/>
                <a:cs typeface="+mn-cs"/>
              </a:defRPr>
            </a:lvl8pPr>
            <a:lvl9pPr marL="5486049" algn="l" defTabSz="1371512" rtl="0" eaLnBrk="1" latinLnBrk="0" hangingPunct="1">
              <a:defRPr sz="2700" kern="1200">
                <a:solidFill>
                  <a:schemeClr val="tx1"/>
                </a:solidFill>
                <a:latin typeface="+mn-lt"/>
                <a:ea typeface="+mn-ea"/>
                <a:cs typeface="+mn-cs"/>
              </a:defRPr>
            </a:lvl9pPr>
          </a:lstStyle>
          <a:p>
            <a:pPr algn="just">
              <a:lnSpc>
                <a:spcPct val="115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Introduction: </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Osteosarcoma is the most common primary malignant bone tumor in children and adolescents. Despite advances in multimodal treatment, clinical outcome remains limited, especially when associated with metastatic spread, relapse, or </a:t>
            </a:r>
            <a:r>
              <a:rPr lang="en-US" sz="1050" kern="100" dirty="0" err="1">
                <a:effectLst/>
                <a:latin typeface="Times New Roman" panose="02020603050405020304" pitchFamily="18" charset="0"/>
                <a:ea typeface="Calibri" panose="020F0502020204030204" pitchFamily="34" charset="0"/>
                <a:cs typeface="Times New Roman" panose="02020603050405020304" pitchFamily="18" charset="0"/>
              </a:rPr>
              <a:t>chemoresistant</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 phenotypes, highlighting the need for alternative therapeutic strategies. Cold atmospheric plasma (CAP), a partially ionized gas generated at near-room temperature, has emerged as a promising approach in cancer treatment due to its reported capacity to selectively impair tumor cell viability. However, the molecular mechanisms underlying this selective effect remain incompletely understood. In this study, we investigated the changes induced by indirect CAP treatment in the expression of key anti-apoptotic genes in osteosarcoma cells (HOS) compared with normal osteoblasts (HOB).</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34" name="Picture 533">
            <a:extLst>
              <a:ext uri="{FF2B5EF4-FFF2-40B4-BE49-F238E27FC236}">
                <a16:creationId xmlns:a16="http://schemas.microsoft.com/office/drawing/2014/main" id="{6CC1FBDA-962F-EC2A-E259-3E8447C7E5D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906" y="53901"/>
            <a:ext cx="1653639" cy="1016260"/>
          </a:xfrm>
          <a:prstGeom prst="rect">
            <a:avLst/>
          </a:prstGeom>
        </p:spPr>
      </p:pic>
      <p:sp>
        <p:nvSpPr>
          <p:cNvPr id="535" name="Title 1">
            <a:extLst>
              <a:ext uri="{FF2B5EF4-FFF2-40B4-BE49-F238E27FC236}">
                <a16:creationId xmlns:a16="http://schemas.microsoft.com/office/drawing/2014/main" id="{F49E8F08-845B-DB6F-EAFD-D0722533C283}"/>
              </a:ext>
            </a:extLst>
          </p:cNvPr>
          <p:cNvSpPr txBox="1">
            <a:spLocks/>
          </p:cNvSpPr>
          <p:nvPr/>
        </p:nvSpPr>
        <p:spPr>
          <a:xfrm>
            <a:off x="-1" y="1120596"/>
            <a:ext cx="12192000" cy="482349"/>
          </a:xfrm>
          <a:prstGeom prst="rect">
            <a:avLst/>
          </a:prstGeom>
        </p:spPr>
        <p:txBody>
          <a:bodyPr vert="horz" lIns="91440" tIns="45720" rIns="91440" bIns="45720" rtlCol="0" anchor="b">
            <a:normAutofit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15000"/>
              </a:lnSpc>
              <a:spcAft>
                <a:spcPts val="800"/>
              </a:spcAft>
            </a:pPr>
            <a:r>
              <a:rPr lang="en-US" sz="1200" i="1" kern="100" baseline="30000" dirty="0">
                <a:latin typeface="+mn-lt"/>
                <a:ea typeface="Calibri" panose="020F0502020204030204" pitchFamily="34" charset="0"/>
                <a:cs typeface="Times New Roman" panose="02020603050405020304" pitchFamily="18" charset="0"/>
              </a:rPr>
              <a:t>1 </a:t>
            </a:r>
            <a:r>
              <a:rPr lang="en-US" sz="1200" i="1" kern="100" dirty="0">
                <a:latin typeface="+mn-lt"/>
                <a:ea typeface="Calibri" panose="020F0502020204030204" pitchFamily="34" charset="0"/>
                <a:cs typeface="Times New Roman" panose="02020603050405020304" pitchFamily="18" charset="0"/>
              </a:rPr>
              <a:t>Faculty of Biology, „Alexandru Ioan Cuza” University of Iasi, Iasi, Romania; </a:t>
            </a:r>
            <a:r>
              <a:rPr lang="en-US" sz="1200" i="1" kern="0" baseline="30000" dirty="0">
                <a:latin typeface="+mn-lt"/>
                <a:ea typeface="Times New Roman" panose="02020603050405020304" pitchFamily="18" charset="0"/>
                <a:cs typeface="Times New Roman" panose="02020603050405020304" pitchFamily="18" charset="0"/>
              </a:rPr>
              <a:t>2</a:t>
            </a:r>
            <a:r>
              <a:rPr lang="en-US" sz="1200" i="1" kern="0" dirty="0">
                <a:latin typeface="+mn-lt"/>
                <a:ea typeface="Times New Roman" panose="02020603050405020304" pitchFamily="18" charset="0"/>
                <a:cs typeface="Times New Roman" panose="02020603050405020304" pitchFamily="18" charset="0"/>
              </a:rPr>
              <a:t> Integrated Center of Environmental Science Studies in the North-Eastern Development Region (CERNESIM), Alexandru Ioan Cuza University of Iasi, Iasi, Romania; </a:t>
            </a:r>
            <a:r>
              <a:rPr lang="en-US" sz="1200" i="1" kern="0" baseline="30000" dirty="0">
                <a:latin typeface="+mn-lt"/>
                <a:ea typeface="Times New Roman" panose="02020603050405020304" pitchFamily="18" charset="0"/>
                <a:cs typeface="Times New Roman" panose="02020603050405020304" pitchFamily="18" charset="0"/>
              </a:rPr>
              <a:t>3</a:t>
            </a:r>
            <a:r>
              <a:rPr lang="en-US" sz="1200" i="1" kern="0" dirty="0">
                <a:latin typeface="+mn-lt"/>
                <a:ea typeface="Times New Roman" panose="02020603050405020304" pitchFamily="18" charset="0"/>
                <a:cs typeface="Times New Roman" panose="02020603050405020304" pitchFamily="18" charset="0"/>
              </a:rPr>
              <a:t> Faculty of Physics, Alexandru Ioan Cuza University of Iasi, 700506 Iasi, Romania; *E-mail: lucian.gorgan@uaic.ro</a:t>
            </a:r>
            <a:endParaRPr lang="en-US" sz="3000" b="1" dirty="0">
              <a:latin typeface="+mn-lt"/>
            </a:endParaRPr>
          </a:p>
        </p:txBody>
      </p:sp>
      <p:pic>
        <p:nvPicPr>
          <p:cNvPr id="537" name="Picture 536">
            <a:extLst>
              <a:ext uri="{FF2B5EF4-FFF2-40B4-BE49-F238E27FC236}">
                <a16:creationId xmlns:a16="http://schemas.microsoft.com/office/drawing/2014/main" id="{E6F7811F-DCEB-BD97-8CA1-0866D48C966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80873" y="53901"/>
            <a:ext cx="870444" cy="1016260"/>
          </a:xfrm>
          <a:prstGeom prst="rect">
            <a:avLst/>
          </a:prstGeom>
        </p:spPr>
      </p:pic>
      <p:sp>
        <p:nvSpPr>
          <p:cNvPr id="538" name="Rectangle 537">
            <a:extLst>
              <a:ext uri="{FF2B5EF4-FFF2-40B4-BE49-F238E27FC236}">
                <a16:creationId xmlns:a16="http://schemas.microsoft.com/office/drawing/2014/main" id="{EA2AAF6C-7CAA-BFC4-C5BD-C507290C5EF4}"/>
              </a:ext>
            </a:extLst>
          </p:cNvPr>
          <p:cNvSpPr/>
          <p:nvPr/>
        </p:nvSpPr>
        <p:spPr>
          <a:xfrm>
            <a:off x="-1" y="6606996"/>
            <a:ext cx="12192000" cy="25100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r>
              <a:rPr lang="en-US" sz="1400" b="1" dirty="0" err="1"/>
              <a:t>IX</a:t>
            </a:r>
            <a:r>
              <a:rPr lang="en-US" sz="1400" b="1" baseline="30000" dirty="0" err="1"/>
              <a:t>th</a:t>
            </a:r>
            <a:r>
              <a:rPr lang="en-US" sz="1400" b="1" dirty="0"/>
              <a:t> National Conference with International Participation “Natural Sciences in the Dialogue of Generations”, </a:t>
            </a:r>
            <a:r>
              <a:rPr lang="en-US" sz="1400" dirty="0"/>
              <a:t>September 21–22, 2026, Chisinau, Republic of Moldova</a:t>
            </a:r>
          </a:p>
        </p:txBody>
      </p:sp>
      <p:sp>
        <p:nvSpPr>
          <p:cNvPr id="541" name="Text Box 7">
            <a:extLst>
              <a:ext uri="{FF2B5EF4-FFF2-40B4-BE49-F238E27FC236}">
                <a16:creationId xmlns:a16="http://schemas.microsoft.com/office/drawing/2014/main" id="{956B5A0A-3493-19CF-5530-D2BE8C418088}"/>
              </a:ext>
            </a:extLst>
          </p:cNvPr>
          <p:cNvSpPr txBox="1">
            <a:spLocks noChangeArrowheads="1"/>
          </p:cNvSpPr>
          <p:nvPr/>
        </p:nvSpPr>
        <p:spPr bwMode="auto">
          <a:xfrm>
            <a:off x="8606672" y="5112282"/>
            <a:ext cx="3502200" cy="1441628"/>
          </a:xfrm>
          <a:prstGeom prst="rect">
            <a:avLst/>
          </a:prstGeom>
          <a:noFill/>
          <a:ln w="28575">
            <a:solidFill>
              <a:srgbClr val="00B0F0"/>
            </a:solidFill>
            <a:miter lim="800000"/>
            <a:headEnd/>
            <a:tailEnd/>
          </a:ln>
        </p:spPr>
        <p:txBody>
          <a:bodyPr wrap="square" lIns="124853" tIns="62428" rIns="124853" bIns="62428">
            <a:spAutoFit/>
          </a:bodyPr>
          <a:lstStyle>
            <a:defPPr>
              <a:defRPr lang="en-US"/>
            </a:defPPr>
            <a:lvl1pPr marL="0" algn="l" defTabSz="1371512" rtl="0" eaLnBrk="1" latinLnBrk="0" hangingPunct="1">
              <a:defRPr sz="2700" kern="1200">
                <a:solidFill>
                  <a:schemeClr val="tx1"/>
                </a:solidFill>
                <a:latin typeface="+mn-lt"/>
                <a:ea typeface="+mn-ea"/>
                <a:cs typeface="+mn-cs"/>
              </a:defRPr>
            </a:lvl1pPr>
            <a:lvl2pPr marL="685756" algn="l" defTabSz="1371512" rtl="0" eaLnBrk="1" latinLnBrk="0" hangingPunct="1">
              <a:defRPr sz="2700" kern="1200">
                <a:solidFill>
                  <a:schemeClr val="tx1"/>
                </a:solidFill>
                <a:latin typeface="+mn-lt"/>
                <a:ea typeface="+mn-ea"/>
                <a:cs typeface="+mn-cs"/>
              </a:defRPr>
            </a:lvl2pPr>
            <a:lvl3pPr marL="1371512" algn="l" defTabSz="1371512" rtl="0" eaLnBrk="1" latinLnBrk="0" hangingPunct="1">
              <a:defRPr sz="2700" kern="1200">
                <a:solidFill>
                  <a:schemeClr val="tx1"/>
                </a:solidFill>
                <a:latin typeface="+mn-lt"/>
                <a:ea typeface="+mn-ea"/>
                <a:cs typeface="+mn-cs"/>
              </a:defRPr>
            </a:lvl3pPr>
            <a:lvl4pPr marL="2057268" algn="l" defTabSz="1371512" rtl="0" eaLnBrk="1" latinLnBrk="0" hangingPunct="1">
              <a:defRPr sz="2700" kern="1200">
                <a:solidFill>
                  <a:schemeClr val="tx1"/>
                </a:solidFill>
                <a:latin typeface="+mn-lt"/>
                <a:ea typeface="+mn-ea"/>
                <a:cs typeface="+mn-cs"/>
              </a:defRPr>
            </a:lvl4pPr>
            <a:lvl5pPr marL="2743024" algn="l" defTabSz="1371512" rtl="0" eaLnBrk="1" latinLnBrk="0" hangingPunct="1">
              <a:defRPr sz="2700" kern="1200">
                <a:solidFill>
                  <a:schemeClr val="tx1"/>
                </a:solidFill>
                <a:latin typeface="+mn-lt"/>
                <a:ea typeface="+mn-ea"/>
                <a:cs typeface="+mn-cs"/>
              </a:defRPr>
            </a:lvl5pPr>
            <a:lvl6pPr marL="3428781" algn="l" defTabSz="1371512" rtl="0" eaLnBrk="1" latinLnBrk="0" hangingPunct="1">
              <a:defRPr sz="2700" kern="1200">
                <a:solidFill>
                  <a:schemeClr val="tx1"/>
                </a:solidFill>
                <a:latin typeface="+mn-lt"/>
                <a:ea typeface="+mn-ea"/>
                <a:cs typeface="+mn-cs"/>
              </a:defRPr>
            </a:lvl6pPr>
            <a:lvl7pPr marL="4114537" algn="l" defTabSz="1371512" rtl="0" eaLnBrk="1" latinLnBrk="0" hangingPunct="1">
              <a:defRPr sz="2700" kern="1200">
                <a:solidFill>
                  <a:schemeClr val="tx1"/>
                </a:solidFill>
                <a:latin typeface="+mn-lt"/>
                <a:ea typeface="+mn-ea"/>
                <a:cs typeface="+mn-cs"/>
              </a:defRPr>
            </a:lvl7pPr>
            <a:lvl8pPr marL="4800293" algn="l" defTabSz="1371512" rtl="0" eaLnBrk="1" latinLnBrk="0" hangingPunct="1">
              <a:defRPr sz="2700" kern="1200">
                <a:solidFill>
                  <a:schemeClr val="tx1"/>
                </a:solidFill>
                <a:latin typeface="+mn-lt"/>
                <a:ea typeface="+mn-ea"/>
                <a:cs typeface="+mn-cs"/>
              </a:defRPr>
            </a:lvl8pPr>
            <a:lvl9pPr marL="5486049" algn="l" defTabSz="1371512" rtl="0" eaLnBrk="1" latinLnBrk="0" hangingPunct="1">
              <a:defRPr sz="2700" kern="1200">
                <a:solidFill>
                  <a:schemeClr val="tx1"/>
                </a:solidFill>
                <a:latin typeface="+mn-lt"/>
                <a:ea typeface="+mn-ea"/>
                <a:cs typeface="+mn-cs"/>
              </a:defRPr>
            </a:lvl9pPr>
          </a:lstStyle>
          <a:p>
            <a:pPr algn="just">
              <a:lnSpc>
                <a:spcPct val="115000"/>
              </a:lnSpc>
              <a:spcAft>
                <a:spcPts val="800"/>
              </a:spcAft>
              <a:buNone/>
            </a:pPr>
            <a:r>
              <a:rPr lang="en-US" sz="1200" b="1" dirty="0">
                <a:latin typeface="Calibri" panose="020F0502020204030204" pitchFamily="34" charset="0"/>
                <a:ea typeface="Calibri" panose="020F0502020204030204" pitchFamily="34" charset="0"/>
                <a:cs typeface="Times New Roman" panose="02020603050405020304" pitchFamily="18" charset="0"/>
              </a:rPr>
              <a:t>Conclusions: </a:t>
            </a:r>
            <a:r>
              <a:rPr lang="en-US" sz="1050" kern="100" dirty="0">
                <a:effectLst/>
                <a:latin typeface="Times New Roman" panose="02020603050405020304" pitchFamily="18" charset="0"/>
                <a:ea typeface="Calibri" panose="020F0502020204030204" pitchFamily="34" charset="0"/>
                <a:cs typeface="Times New Roman" panose="02020603050405020304" pitchFamily="18" charset="0"/>
              </a:rPr>
              <a:t>These findings suggest that the absence of a coordinated anti-apoptotic response in osteosarcoma cells may contribute to the selective cytotoxicity induced by indirect CAP treatment. The differential regulation of anti-apoptotic genes could therefore represent one of the molecular mechanisms involved in the tumor-selective effects of plasma-activated media.</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576" name="Picture 575">
            <a:extLst>
              <a:ext uri="{FF2B5EF4-FFF2-40B4-BE49-F238E27FC236}">
                <a16:creationId xmlns:a16="http://schemas.microsoft.com/office/drawing/2014/main" id="{72D5BCCC-E013-721D-2D98-88DCC42E76A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454502" y="5198364"/>
            <a:ext cx="1944000" cy="1204056"/>
          </a:xfrm>
          <a:prstGeom prst="rect">
            <a:avLst/>
          </a:prstGeom>
        </p:spPr>
      </p:pic>
      <p:grpSp>
        <p:nvGrpSpPr>
          <p:cNvPr id="611" name="Group 610">
            <a:extLst>
              <a:ext uri="{FF2B5EF4-FFF2-40B4-BE49-F238E27FC236}">
                <a16:creationId xmlns:a16="http://schemas.microsoft.com/office/drawing/2014/main" id="{DCD6AC8F-DA5C-D3FC-93DF-B3CB640DEFC1}"/>
              </a:ext>
            </a:extLst>
          </p:cNvPr>
          <p:cNvGrpSpPr/>
          <p:nvPr/>
        </p:nvGrpSpPr>
        <p:grpSpPr>
          <a:xfrm>
            <a:off x="4232477" y="2578754"/>
            <a:ext cx="7885631" cy="3987860"/>
            <a:chOff x="4232477" y="2578754"/>
            <a:chExt cx="7885631" cy="3987860"/>
          </a:xfrm>
        </p:grpSpPr>
        <p:cxnSp>
          <p:nvCxnSpPr>
            <p:cNvPr id="578" name="Straight Connector 577">
              <a:extLst>
                <a:ext uri="{FF2B5EF4-FFF2-40B4-BE49-F238E27FC236}">
                  <a16:creationId xmlns:a16="http://schemas.microsoft.com/office/drawing/2014/main" id="{759C2C71-ACF9-D6FA-66BA-25FA2B8B11D8}"/>
                </a:ext>
              </a:extLst>
            </p:cNvPr>
            <p:cNvCxnSpPr>
              <a:cxnSpLocks/>
            </p:cNvCxnSpPr>
            <p:nvPr/>
          </p:nvCxnSpPr>
          <p:spPr>
            <a:xfrm>
              <a:off x="4232477" y="2593910"/>
              <a:ext cx="7876107"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83" name="Straight Connector 582">
              <a:extLst>
                <a:ext uri="{FF2B5EF4-FFF2-40B4-BE49-F238E27FC236}">
                  <a16:creationId xmlns:a16="http://schemas.microsoft.com/office/drawing/2014/main" id="{A49C52A0-CE86-C14D-E3D6-E4EBBD1FCBC3}"/>
                </a:ext>
              </a:extLst>
            </p:cNvPr>
            <p:cNvCxnSpPr>
              <a:cxnSpLocks/>
            </p:cNvCxnSpPr>
            <p:nvPr/>
          </p:nvCxnSpPr>
          <p:spPr>
            <a:xfrm flipH="1" flipV="1">
              <a:off x="4245465" y="2582798"/>
              <a:ext cx="5005" cy="3969525"/>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0" name="Straight Connector 589">
              <a:extLst>
                <a:ext uri="{FF2B5EF4-FFF2-40B4-BE49-F238E27FC236}">
                  <a16:creationId xmlns:a16="http://schemas.microsoft.com/office/drawing/2014/main" id="{4C2FCC0D-B9AE-3B41-23C6-355207F5424F}"/>
                </a:ext>
              </a:extLst>
            </p:cNvPr>
            <p:cNvCxnSpPr>
              <a:cxnSpLocks/>
            </p:cNvCxnSpPr>
            <p:nvPr/>
          </p:nvCxnSpPr>
          <p:spPr>
            <a:xfrm>
              <a:off x="4235939" y="6553911"/>
              <a:ext cx="4312749"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595" name="Straight Connector 594">
              <a:extLst>
                <a:ext uri="{FF2B5EF4-FFF2-40B4-BE49-F238E27FC236}">
                  <a16:creationId xmlns:a16="http://schemas.microsoft.com/office/drawing/2014/main" id="{027693D7-2316-47F7-E92D-EC1BB853B51E}"/>
                </a:ext>
              </a:extLst>
            </p:cNvPr>
            <p:cNvCxnSpPr>
              <a:cxnSpLocks/>
            </p:cNvCxnSpPr>
            <p:nvPr/>
          </p:nvCxnSpPr>
          <p:spPr>
            <a:xfrm flipH="1" flipV="1">
              <a:off x="8553330" y="5054614"/>
              <a:ext cx="5005" cy="15120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05" name="Straight Connector 604">
              <a:extLst>
                <a:ext uri="{FF2B5EF4-FFF2-40B4-BE49-F238E27FC236}">
                  <a16:creationId xmlns:a16="http://schemas.microsoft.com/office/drawing/2014/main" id="{1A832C98-E9E2-9D11-C422-5F281411B737}"/>
                </a:ext>
              </a:extLst>
            </p:cNvPr>
            <p:cNvCxnSpPr>
              <a:cxnSpLocks/>
            </p:cNvCxnSpPr>
            <p:nvPr/>
          </p:nvCxnSpPr>
          <p:spPr>
            <a:xfrm>
              <a:off x="8539074" y="5059376"/>
              <a:ext cx="3572973" cy="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607" name="Straight Connector 606">
              <a:extLst>
                <a:ext uri="{FF2B5EF4-FFF2-40B4-BE49-F238E27FC236}">
                  <a16:creationId xmlns:a16="http://schemas.microsoft.com/office/drawing/2014/main" id="{87E94663-C0FF-A957-9BA2-2CA1A24C7B9C}"/>
                </a:ext>
              </a:extLst>
            </p:cNvPr>
            <p:cNvCxnSpPr>
              <a:cxnSpLocks/>
            </p:cNvCxnSpPr>
            <p:nvPr/>
          </p:nvCxnSpPr>
          <p:spPr>
            <a:xfrm flipH="1" flipV="1">
              <a:off x="12108584" y="2578754"/>
              <a:ext cx="9524" cy="2494800"/>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grpSp>
      <p:sp>
        <p:nvSpPr>
          <p:cNvPr id="612" name="TextBox 611">
            <a:extLst>
              <a:ext uri="{FF2B5EF4-FFF2-40B4-BE49-F238E27FC236}">
                <a16:creationId xmlns:a16="http://schemas.microsoft.com/office/drawing/2014/main" id="{7E890673-C95C-BC98-7923-242D86D9B4C9}"/>
              </a:ext>
            </a:extLst>
          </p:cNvPr>
          <p:cNvSpPr txBox="1"/>
          <p:nvPr/>
        </p:nvSpPr>
        <p:spPr>
          <a:xfrm>
            <a:off x="4246546" y="2625133"/>
            <a:ext cx="684162" cy="276999"/>
          </a:xfrm>
          <a:prstGeom prst="rect">
            <a:avLst/>
          </a:prstGeom>
          <a:noFill/>
        </p:spPr>
        <p:txBody>
          <a:bodyPr wrap="none" rtlCol="0">
            <a:spAutoFit/>
          </a:bodyPr>
          <a:lstStyle/>
          <a:p>
            <a:r>
              <a:rPr lang="en-US" sz="1200" b="1" dirty="0"/>
              <a:t>Results:</a:t>
            </a:r>
          </a:p>
        </p:txBody>
      </p:sp>
      <p:grpSp>
        <p:nvGrpSpPr>
          <p:cNvPr id="615" name="Group 614">
            <a:extLst>
              <a:ext uri="{FF2B5EF4-FFF2-40B4-BE49-F238E27FC236}">
                <a16:creationId xmlns:a16="http://schemas.microsoft.com/office/drawing/2014/main" id="{B4BBD81B-20D4-8144-C842-C533A65E6129}"/>
              </a:ext>
            </a:extLst>
          </p:cNvPr>
          <p:cNvGrpSpPr/>
          <p:nvPr/>
        </p:nvGrpSpPr>
        <p:grpSpPr>
          <a:xfrm>
            <a:off x="4147099" y="2666873"/>
            <a:ext cx="4490427" cy="3877986"/>
            <a:chOff x="4147099" y="2666873"/>
            <a:chExt cx="4490427" cy="3877986"/>
          </a:xfrm>
        </p:grpSpPr>
        <p:grpSp>
          <p:nvGrpSpPr>
            <p:cNvPr id="573" name="Group 572">
              <a:extLst>
                <a:ext uri="{FF2B5EF4-FFF2-40B4-BE49-F238E27FC236}">
                  <a16:creationId xmlns:a16="http://schemas.microsoft.com/office/drawing/2014/main" id="{59BEFF0F-2898-DBAF-54CA-C9B7B089A620}"/>
                </a:ext>
              </a:extLst>
            </p:cNvPr>
            <p:cNvGrpSpPr/>
            <p:nvPr/>
          </p:nvGrpSpPr>
          <p:grpSpPr>
            <a:xfrm>
              <a:off x="4342548" y="2666873"/>
              <a:ext cx="4076107" cy="3735548"/>
              <a:chOff x="4342548" y="2666873"/>
              <a:chExt cx="4076107" cy="3735548"/>
            </a:xfrm>
          </p:grpSpPr>
          <p:pic>
            <p:nvPicPr>
              <p:cNvPr id="562" name="Picture 561">
                <a:extLst>
                  <a:ext uri="{FF2B5EF4-FFF2-40B4-BE49-F238E27FC236}">
                    <a16:creationId xmlns:a16="http://schemas.microsoft.com/office/drawing/2014/main" id="{A1DF56D8-D178-4FA8-8316-9D8FC5FB4085}"/>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4342548" y="5415427"/>
                <a:ext cx="1918366" cy="986994"/>
              </a:xfrm>
              <a:prstGeom prst="rect">
                <a:avLst/>
              </a:prstGeom>
            </p:spPr>
          </p:pic>
          <p:pic>
            <p:nvPicPr>
              <p:cNvPr id="564" name="Picture 563">
                <a:extLst>
                  <a:ext uri="{FF2B5EF4-FFF2-40B4-BE49-F238E27FC236}">
                    <a16:creationId xmlns:a16="http://schemas.microsoft.com/office/drawing/2014/main" id="{345D7BE3-C13C-A700-AA20-02D5850BBC00}"/>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474655" y="3970827"/>
                <a:ext cx="1943999" cy="1289204"/>
              </a:xfrm>
              <a:prstGeom prst="rect">
                <a:avLst/>
              </a:prstGeom>
            </p:spPr>
          </p:pic>
          <p:pic>
            <p:nvPicPr>
              <p:cNvPr id="566" name="Picture 565">
                <a:extLst>
                  <a:ext uri="{FF2B5EF4-FFF2-40B4-BE49-F238E27FC236}">
                    <a16:creationId xmlns:a16="http://schemas.microsoft.com/office/drawing/2014/main" id="{34DDE698-8C9E-2C2E-B643-21EFB70076CB}"/>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6474655" y="2666873"/>
                <a:ext cx="1944000" cy="1357561"/>
              </a:xfrm>
              <a:prstGeom prst="rect">
                <a:avLst/>
              </a:prstGeom>
            </p:spPr>
          </p:pic>
          <p:pic>
            <p:nvPicPr>
              <p:cNvPr id="570" name="Picture 569">
                <a:extLst>
                  <a:ext uri="{FF2B5EF4-FFF2-40B4-BE49-F238E27FC236}">
                    <a16:creationId xmlns:a16="http://schemas.microsoft.com/office/drawing/2014/main" id="{D78D33B7-33B8-D436-4BDF-DC960CD58CF5}"/>
                  </a:ext>
                </a:extLst>
              </p:cNvPr>
              <p:cNvPicPr>
                <a:picLocks noChangeAspect="1"/>
              </p:cNvPicPr>
              <p:nvPr/>
            </p:nvPicPr>
            <p:blipFill>
              <a:blip r:embed="rId11">
                <a:extLst>
                  <a:ext uri="{28A0092B-C50C-407E-A947-70E740481C1C}">
                    <a14:useLocalDpi xmlns:a14="http://schemas.microsoft.com/office/drawing/2010/main" val="0"/>
                  </a:ext>
                </a:extLst>
              </a:blip>
              <a:srcRect/>
              <a:stretch/>
            </p:blipFill>
            <p:spPr>
              <a:xfrm>
                <a:off x="4342548" y="4270169"/>
                <a:ext cx="1944000" cy="986990"/>
              </a:xfrm>
              <a:prstGeom prst="rect">
                <a:avLst/>
              </a:prstGeom>
            </p:spPr>
          </p:pic>
          <p:pic>
            <p:nvPicPr>
              <p:cNvPr id="572" name="Picture 571">
                <a:extLst>
                  <a:ext uri="{FF2B5EF4-FFF2-40B4-BE49-F238E27FC236}">
                    <a16:creationId xmlns:a16="http://schemas.microsoft.com/office/drawing/2014/main" id="{5EC49BE1-5CDF-4A61-6486-DEDAD7EE6053}"/>
                  </a:ext>
                </a:extLst>
              </p:cNvPr>
              <p:cNvPicPr>
                <a:picLocks noChangeAspect="1"/>
              </p:cNvPicPr>
              <p:nvPr/>
            </p:nvPicPr>
            <p:blipFill>
              <a:blip r:embed="rId12">
                <a:extLst>
                  <a:ext uri="{28A0092B-C50C-407E-A947-70E740481C1C}">
                    <a14:useLocalDpi xmlns:a14="http://schemas.microsoft.com/office/drawing/2010/main" val="0"/>
                  </a:ext>
                </a:extLst>
              </a:blip>
              <a:srcRect/>
              <a:stretch/>
            </p:blipFill>
            <p:spPr>
              <a:xfrm>
                <a:off x="4342560" y="2872620"/>
                <a:ext cx="1943976" cy="1148877"/>
              </a:xfrm>
              <a:prstGeom prst="rect">
                <a:avLst/>
              </a:prstGeom>
            </p:spPr>
          </p:pic>
        </p:grpSp>
        <p:sp>
          <p:nvSpPr>
            <p:cNvPr id="614" name="TextBox 613">
              <a:extLst>
                <a:ext uri="{FF2B5EF4-FFF2-40B4-BE49-F238E27FC236}">
                  <a16:creationId xmlns:a16="http://schemas.microsoft.com/office/drawing/2014/main" id="{42724ED7-0902-AA84-66A4-38844FFE26F3}"/>
                </a:ext>
              </a:extLst>
            </p:cNvPr>
            <p:cNvSpPr txBox="1"/>
            <p:nvPr/>
          </p:nvSpPr>
          <p:spPr>
            <a:xfrm>
              <a:off x="4147099" y="6360193"/>
              <a:ext cx="4490427" cy="184666"/>
            </a:xfrm>
            <a:prstGeom prst="rect">
              <a:avLst/>
            </a:prstGeom>
            <a:noFill/>
          </p:spPr>
          <p:txBody>
            <a:bodyPr wrap="square" rtlCol="0">
              <a:spAutoFit/>
            </a:bodyPr>
            <a:lstStyle/>
            <a:p>
              <a:pPr algn="ctr"/>
              <a:r>
                <a:rPr lang="en-US" sz="600" dirty="0"/>
                <a:t>Figure 6. </a:t>
              </a:r>
              <a:r>
                <a:rPr kumimoji="0" lang="en-US" sz="600" i="0" u="none" strike="noStrike" kern="1200" cap="none" spc="0" normalizeH="0" baseline="0" noProof="0" dirty="0">
                  <a:ln>
                    <a:noFill/>
                  </a:ln>
                  <a:solidFill>
                    <a:prstClr val="black"/>
                  </a:solidFill>
                  <a:effectLst/>
                  <a:uLnTx/>
                  <a:uFillTx/>
                  <a:ea typeface="Calibri" panose="020F0502020204030204" pitchFamily="34" charset="0"/>
                  <a:cs typeface="Times New Roman" panose="02020603050405020304" pitchFamily="18" charset="0"/>
                </a:rPr>
                <a:t>Analysis of BCL2, CFLAR and XIAP gene expression in HOB and HOS cells, at 2 and 24 hours post-treatment, respectively.</a:t>
              </a:r>
              <a:endParaRPr lang="en-US" sz="600" dirty="0"/>
            </a:p>
          </p:txBody>
        </p:sp>
      </p:grpSp>
      <p:grpSp>
        <p:nvGrpSpPr>
          <p:cNvPr id="618" name="Group 617">
            <a:extLst>
              <a:ext uri="{FF2B5EF4-FFF2-40B4-BE49-F238E27FC236}">
                <a16:creationId xmlns:a16="http://schemas.microsoft.com/office/drawing/2014/main" id="{65CC00F3-C930-1402-C6E6-919B5DCCA25C}"/>
              </a:ext>
            </a:extLst>
          </p:cNvPr>
          <p:cNvGrpSpPr/>
          <p:nvPr/>
        </p:nvGrpSpPr>
        <p:grpSpPr>
          <a:xfrm>
            <a:off x="8428982" y="2611135"/>
            <a:ext cx="3850190" cy="2002530"/>
            <a:chOff x="8428982" y="2611135"/>
            <a:chExt cx="3850190" cy="2002530"/>
          </a:xfrm>
        </p:grpSpPr>
        <p:grpSp>
          <p:nvGrpSpPr>
            <p:cNvPr id="574" name="Group 573">
              <a:extLst>
                <a:ext uri="{FF2B5EF4-FFF2-40B4-BE49-F238E27FC236}">
                  <a16:creationId xmlns:a16="http://schemas.microsoft.com/office/drawing/2014/main" id="{00B36AB7-96DF-32DB-8821-22110848C58F}"/>
                </a:ext>
              </a:extLst>
            </p:cNvPr>
            <p:cNvGrpSpPr/>
            <p:nvPr/>
          </p:nvGrpSpPr>
          <p:grpSpPr>
            <a:xfrm>
              <a:off x="8428982" y="2611135"/>
              <a:ext cx="3850190" cy="1892386"/>
              <a:chOff x="8378259" y="2657053"/>
              <a:chExt cx="3850190" cy="1892386"/>
            </a:xfrm>
          </p:grpSpPr>
          <p:pic>
            <p:nvPicPr>
              <p:cNvPr id="546" name="Picture 545">
                <a:extLst>
                  <a:ext uri="{FF2B5EF4-FFF2-40B4-BE49-F238E27FC236}">
                    <a16:creationId xmlns:a16="http://schemas.microsoft.com/office/drawing/2014/main" id="{5F0AE20A-E5FF-6ED4-1A23-4850E297B441}"/>
                  </a:ext>
                </a:extLst>
              </p:cNvPr>
              <p:cNvPicPr>
                <a:picLocks noChangeAspect="1"/>
              </p:cNvPicPr>
              <p:nvPr/>
            </p:nvPicPr>
            <p:blipFill>
              <a:blip r:embed="rId13">
                <a:extLst>
                  <a:ext uri="{28A0092B-C50C-407E-A947-70E740481C1C}">
                    <a14:useLocalDpi xmlns:a14="http://schemas.microsoft.com/office/drawing/2010/main" val="0"/>
                  </a:ext>
                </a:extLst>
              </a:blip>
              <a:srcRect/>
              <a:stretch/>
            </p:blipFill>
            <p:spPr>
              <a:xfrm>
                <a:off x="8378259" y="2667246"/>
                <a:ext cx="2138636" cy="1882193"/>
              </a:xfrm>
              <a:prstGeom prst="rect">
                <a:avLst/>
              </a:prstGeom>
            </p:spPr>
          </p:pic>
          <p:pic>
            <p:nvPicPr>
              <p:cNvPr id="548" name="Picture 547">
                <a:extLst>
                  <a:ext uri="{FF2B5EF4-FFF2-40B4-BE49-F238E27FC236}">
                    <a16:creationId xmlns:a16="http://schemas.microsoft.com/office/drawing/2014/main" id="{92E2DC0C-7ADA-0DD4-023D-5915944EBB9B}"/>
                  </a:ext>
                </a:extLst>
              </p:cNvPr>
              <p:cNvPicPr>
                <a:picLocks noChangeAspect="1"/>
              </p:cNvPicPr>
              <p:nvPr/>
            </p:nvPicPr>
            <p:blipFill>
              <a:blip r:embed="rId14">
                <a:extLst>
                  <a:ext uri="{28A0092B-C50C-407E-A947-70E740481C1C}">
                    <a14:useLocalDpi xmlns:a14="http://schemas.microsoft.com/office/drawing/2010/main" val="0"/>
                  </a:ext>
                </a:extLst>
              </a:blip>
              <a:srcRect/>
              <a:stretch/>
            </p:blipFill>
            <p:spPr>
              <a:xfrm>
                <a:off x="10318833" y="2657053"/>
                <a:ext cx="1909616" cy="1883744"/>
              </a:xfrm>
              <a:prstGeom prst="rect">
                <a:avLst/>
              </a:prstGeom>
            </p:spPr>
          </p:pic>
        </p:grpSp>
        <p:sp>
          <p:nvSpPr>
            <p:cNvPr id="617" name="TextBox 616">
              <a:extLst>
                <a:ext uri="{FF2B5EF4-FFF2-40B4-BE49-F238E27FC236}">
                  <a16:creationId xmlns:a16="http://schemas.microsoft.com/office/drawing/2014/main" id="{5FE264BF-BBC5-FA30-5221-E8E664B07801}"/>
                </a:ext>
              </a:extLst>
            </p:cNvPr>
            <p:cNvSpPr txBox="1"/>
            <p:nvPr/>
          </p:nvSpPr>
          <p:spPr>
            <a:xfrm>
              <a:off x="9046653" y="4428999"/>
              <a:ext cx="2645805" cy="184666"/>
            </a:xfrm>
            <a:prstGeom prst="rect">
              <a:avLst/>
            </a:prstGeom>
            <a:noFill/>
          </p:spPr>
          <p:txBody>
            <a:bodyPr wrap="square" rtlCol="0">
              <a:spAutoFit/>
            </a:bodyPr>
            <a:lstStyle/>
            <a:p>
              <a:pPr algn="ctr"/>
              <a:r>
                <a:rPr lang="en-US" sz="600" dirty="0"/>
                <a:t>Figure 5. The effects of indirect CAP treatment on HOB and HOS cells viability</a:t>
              </a:r>
            </a:p>
          </p:txBody>
        </p:sp>
      </p:grpSp>
      <p:sp>
        <p:nvSpPr>
          <p:cNvPr id="620" name="TextBox 619">
            <a:extLst>
              <a:ext uri="{FF2B5EF4-FFF2-40B4-BE49-F238E27FC236}">
                <a16:creationId xmlns:a16="http://schemas.microsoft.com/office/drawing/2014/main" id="{5DAF6D5A-82B3-9E16-380F-684443B3AE44}"/>
              </a:ext>
            </a:extLst>
          </p:cNvPr>
          <p:cNvSpPr txBox="1"/>
          <p:nvPr/>
        </p:nvSpPr>
        <p:spPr>
          <a:xfrm>
            <a:off x="8461375" y="4621134"/>
            <a:ext cx="3631372" cy="461665"/>
          </a:xfrm>
          <a:prstGeom prst="rect">
            <a:avLst/>
          </a:prstGeom>
          <a:noFill/>
        </p:spPr>
        <p:txBody>
          <a:bodyPr wrap="square" rtlCol="0">
            <a:spAutoFit/>
          </a:bodyPr>
          <a:lstStyle/>
          <a:p>
            <a:pPr algn="just"/>
            <a:r>
              <a:rPr lang="en-US" sz="800" dirty="0"/>
              <a:t>Values are means ± SEM (n = 5) and statistical significance (ns—nonsignificant, * p ≤ 0.05, ** p ≤ 0.01, *** p ≤ 0.001 and **** p ≤ 0.0001) was determined by two-way ANOVA followed by </a:t>
            </a:r>
            <a:r>
              <a:rPr lang="en-US" sz="800" dirty="0" err="1"/>
              <a:t>Šídák’s</a:t>
            </a:r>
            <a:r>
              <a:rPr lang="en-US" sz="800" dirty="0"/>
              <a:t> or Dunnett’s post hoc multiple comparison test.</a:t>
            </a:r>
          </a:p>
        </p:txBody>
      </p:sp>
    </p:spTree>
    <p:extLst>
      <p:ext uri="{BB962C8B-B14F-4D97-AF65-F5344CB8AC3E}">
        <p14:creationId xmlns:p14="http://schemas.microsoft.com/office/powerpoint/2010/main" val="2533231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490</TotalTime>
  <Words>407</Words>
  <Application>Microsoft Office PowerPoint</Application>
  <PresentationFormat>Widescreen</PresentationFormat>
  <Paragraphs>11</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COLD PLASMA INDUCES DISTINCT GENE PROFILES IN OSTEOBLASTS &amp; OSTEOSARCOMA STACHE Bogdan1, MIHĂILĂ Ilarion2, GERBER Ioana Cristina2, TOPALĂ Ionuț3, GORGAN Dragoș-Lucian1,*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Alexandru-Bogdan STACHE</dc:creator>
  <cp:lastModifiedBy>Alexandru-Bogdan STACHE</cp:lastModifiedBy>
  <cp:revision>3</cp:revision>
  <dcterms:created xsi:type="dcterms:W3CDTF">2026-09-19T09:42:51Z</dcterms:created>
  <dcterms:modified xsi:type="dcterms:W3CDTF">2026-09-20T11:41:56Z</dcterms:modified>
</cp:coreProperties>
</file>