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4" d="100"/>
          <a:sy n="154" d="100"/>
        </p:scale>
        <p:origin x="108" y="-17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097D7BC3-0D2F-481D-84A9-EB850F5107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174F45"/>
          </a:solidFill>
          <a:ln w="0">
            <a:noFill/>
          </a:ln>
        </p:spPr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142875"/>
            <a:ext cx="457200" cy="457200"/>
          </a:xfrm>
          <a:prstGeom prst="roundRect">
            <a:avLst>
              <a:gd name="adj" fmla="val 27083"/>
            </a:avLst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5C85E5E-2E0A-456D-B59C-70136E73F9B7}"/>
              </a:ext>
            </a:extLst>
          </p:cNvPr>
          <p:cNvSpPr>
            <a:spLocks noGrp="1"/>
          </p:cNvSpPr>
          <p:nvPr/>
        </p:nvSpPr>
        <p:spPr>
          <a:xfrm>
            <a:off x="1571625" y="133350"/>
            <a:ext cx="8953500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VERTICAL STRATIFICATION OF SOIL MICROBIAL DIVERSITY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DC311B-81A8-4A50-8FAF-B9AF780C0082}"/>
              </a:ext>
            </a:extLst>
          </p:cNvPr>
          <p:cNvSpPr>
            <a:spLocks noGrp="1"/>
          </p:cNvSpPr>
          <p:nvPr/>
        </p:nvSpPr>
        <p:spPr>
          <a:xfrm>
            <a:off x="2381250" y="457200"/>
            <a:ext cx="73342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96491" lnSpcReduction="10000"/>
          </a:bodyPr>
          <a:lstStyle/>
          <a:p>
            <a:pPr algn="ctr">
              <a:defRPr sz="1425" b="1">
                <a:solidFill>
                  <a:srgbClr val="BFE0CD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BFE0CD"/>
                </a:solidFill>
                <a:latin typeface="Aptos"/>
                <a:ea typeface="Aptos"/>
                <a:cs typeface="Aptos"/>
              </a:rPr>
              <a:t>IN IRRIGATED CHERNOZEM VINEYARD SOILS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8AAA5E-FFE8-4FA4-94F9-306AAF1A4139}"/>
              </a:ext>
            </a:extLst>
          </p:cNvPr>
          <p:cNvSpPr>
            <a:spLocks noGrp="1"/>
          </p:cNvSpPr>
          <p:nvPr/>
        </p:nvSpPr>
        <p:spPr>
          <a:xfrm>
            <a:off x="2000250" y="685800"/>
            <a:ext cx="7905750" cy="123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ctr">
              <a:defRPr sz="750" b="0">
                <a:solidFill>
                  <a:srgbClr val="E3F0E7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E3F0E7"/>
                </a:solidFill>
                <a:latin typeface="Aptos"/>
                <a:ea typeface="Aptos"/>
                <a:cs typeface="Aptos"/>
              </a:rPr>
              <a:t>Tatiana Stratulat*  |  Yulia Ursulenco  |  NIARAVM, Chisinau, Republic of Moldova</a:t>
            </a: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4"/>
          <a:srcRect t="43406" b="43406"/>
          <a:stretch>
            <a:fillRect/>
          </a:stretch>
        </p:blipFill>
        <p:spPr>
          <a:xfrm>
            <a:off x="0" y="838200"/>
            <a:ext cx="12192000" cy="904875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E0A4D90-0A50-4F26-97DD-2D86803A4D2A}"/>
              </a:ext>
            </a:extLst>
          </p:cNvPr>
          <p:cNvSpPr>
            <a:spLocks noGrp="1"/>
          </p:cNvSpPr>
          <p:nvPr/>
        </p:nvSpPr>
        <p:spPr>
          <a:xfrm>
            <a:off x="190500" y="1885950"/>
            <a:ext cx="3143250" cy="2457450"/>
          </a:xfrm>
          <a:prstGeom prst="roundRect">
            <a:avLst>
              <a:gd name="adj" fmla="val 5426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8CFF062-8991-4F93-A121-1D315A30CFEA}"/>
              </a:ext>
            </a:extLst>
          </p:cNvPr>
          <p:cNvSpPr>
            <a:spLocks noGrp="1"/>
          </p:cNvSpPr>
          <p:nvPr/>
        </p:nvSpPr>
        <p:spPr>
          <a:xfrm>
            <a:off x="361950" y="2038350"/>
            <a:ext cx="27622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1125" b="1">
                <a:solidFill>
                  <a:srgbClr val="2474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4745B"/>
                </a:solidFill>
                <a:latin typeface="Aptos"/>
                <a:ea typeface="Aptos"/>
                <a:cs typeface="Aptos"/>
              </a:rPr>
              <a:t>LITERATURE CONTEXT &amp; AIM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7D00BA-6F29-42F2-B444-902DF47403CC}"/>
              </a:ext>
            </a:extLst>
          </p:cNvPr>
          <p:cNvSpPr>
            <a:spLocks noGrp="1"/>
          </p:cNvSpPr>
          <p:nvPr/>
        </p:nvSpPr>
        <p:spPr>
          <a:xfrm>
            <a:off x="361950" y="2266950"/>
            <a:ext cx="2762250" cy="19050"/>
          </a:xfrm>
          <a:prstGeom prst="rect">
            <a:avLst/>
          </a:prstGeom>
          <a:solidFill>
            <a:srgbClr val="91C3A4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93E71A0-C231-4780-BD7D-AD75B6054629}"/>
              </a:ext>
            </a:extLst>
          </p:cNvPr>
          <p:cNvSpPr>
            <a:spLocks noGrp="1"/>
          </p:cNvSpPr>
          <p:nvPr/>
        </p:nvSpPr>
        <p:spPr>
          <a:xfrm>
            <a:off x="361950" y="2381250"/>
            <a:ext cx="2781300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98312" lnSpcReduction="10000"/>
          </a:bodyPr>
          <a:lstStyle/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Subsoil supplies water and nutrients, stores relatively stable organic carbon, and supports important ecosystem functions. Compaction, salinisation and climate-driven drought or heavy rainfall can alter soil biota and restrict root growth.</a:t>
            </a:r>
          </a:p>
          <a:p>
            <a:endParaRPr sz="900" b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Soil microbial communities regulate C and N cycling, nutrient availability and soil structure. Their vertical organisation in irrigated vineyard chernozems remains insufficiently studied.</a:t>
            </a:r>
          </a:p>
          <a:p>
            <a:endParaRPr sz="900" b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Aim: to evaluate microbial diversity along a genetic soil profile and identify depth-related patterns.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0105A781-A2C3-44F8-86D5-18F0C1C02059}"/>
              </a:ext>
            </a:extLst>
          </p:cNvPr>
          <p:cNvSpPr>
            <a:spLocks noGrp="1"/>
          </p:cNvSpPr>
          <p:nvPr/>
        </p:nvSpPr>
        <p:spPr>
          <a:xfrm>
            <a:off x="3476625" y="1885950"/>
            <a:ext cx="3476625" cy="2457450"/>
          </a:xfrm>
          <a:prstGeom prst="roundRect">
            <a:avLst>
              <a:gd name="adj" fmla="val 5426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7E27E08-881B-4CFC-80FD-A751595AA736}"/>
              </a:ext>
            </a:extLst>
          </p:cNvPr>
          <p:cNvSpPr>
            <a:spLocks noGrp="1"/>
          </p:cNvSpPr>
          <p:nvPr/>
        </p:nvSpPr>
        <p:spPr>
          <a:xfrm>
            <a:off x="3648075" y="2038350"/>
            <a:ext cx="309562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1125" b="1">
                <a:solidFill>
                  <a:srgbClr val="2474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4745B"/>
                </a:solidFill>
                <a:latin typeface="Aptos"/>
                <a:ea typeface="Aptos"/>
                <a:cs typeface="Aptos"/>
              </a:rPr>
              <a:t>MATERIALS AND METHODS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4A142C3-72F4-4C2D-9466-427027FCB4DD}"/>
              </a:ext>
            </a:extLst>
          </p:cNvPr>
          <p:cNvSpPr>
            <a:spLocks noGrp="1"/>
          </p:cNvSpPr>
          <p:nvPr/>
        </p:nvSpPr>
        <p:spPr>
          <a:xfrm>
            <a:off x="3648075" y="2266950"/>
            <a:ext cx="3095625" cy="19050"/>
          </a:xfrm>
          <a:prstGeom prst="rect">
            <a:avLst/>
          </a:prstGeom>
          <a:solidFill>
            <a:srgbClr val="91C3A4"/>
          </a:solidFill>
          <a:ln w="0">
            <a:noFill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87D9977-5694-4164-9470-0210DB9ABE7E}"/>
              </a:ext>
            </a:extLst>
          </p:cNvPr>
          <p:cNvSpPr>
            <a:spLocks noGrp="1"/>
          </p:cNvSpPr>
          <p:nvPr/>
        </p:nvSpPr>
        <p:spPr>
          <a:xfrm>
            <a:off x="3648075" y="2381250"/>
            <a:ext cx="3095625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95960" lnSpcReduction="10000"/>
          </a:bodyPr>
          <a:lstStyle/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Soil profile: St₁ 0-34 cm; St₂ 34-50 cm; B₁ 50-68 cm; B₂ 68-140 cm; </a:t>
            </a:r>
            <a:r>
              <a:rPr sz="825" b="0" dirty="0" err="1">
                <a:solidFill>
                  <a:srgbClr val="143C36"/>
                </a:solidFill>
                <a:latin typeface="Aptos"/>
                <a:ea typeface="Aptos"/>
                <a:cs typeface="Aptos"/>
              </a:rPr>
              <a:t>Bc</a:t>
            </a: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 140-160 cm. Sample mass: 9.90-10.20 g.</a:t>
            </a:r>
          </a:p>
          <a:p>
            <a:endParaRPr sz="825" b="0" dirty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Soil extract: 10 g soil + 90 g water (1:10); 20 min at 27°C. Serial 1:10 dilutions: 1:100, 1:1,000 and 1:10,000.</a:t>
            </a:r>
          </a:p>
          <a:p>
            <a:endParaRPr sz="825" b="0" dirty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Plating: 100 µL of 1:10,000 suspension spread per plate; duplicate plates. Incubation: 27°C; results assessed after 10 days.</a:t>
            </a:r>
          </a:p>
          <a:p>
            <a:endParaRPr sz="825" b="0" dirty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Media: </a:t>
            </a:r>
            <a:r>
              <a:rPr sz="825" b="0" dirty="0" err="1">
                <a:solidFill>
                  <a:srgbClr val="143C36"/>
                </a:solidFill>
                <a:latin typeface="Aptos"/>
                <a:ea typeface="Aptos"/>
                <a:cs typeface="Aptos"/>
              </a:rPr>
              <a:t>Azotobacter</a:t>
            </a: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 Agar; </a:t>
            </a:r>
            <a:r>
              <a:rPr sz="825" b="0" dirty="0" err="1">
                <a:solidFill>
                  <a:srgbClr val="143C36"/>
                </a:solidFill>
                <a:latin typeface="Aptos"/>
                <a:ea typeface="Aptos"/>
                <a:cs typeface="Aptos"/>
              </a:rPr>
              <a:t>Trichoderma</a:t>
            </a: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 </a:t>
            </a:r>
            <a:r>
              <a:rPr sz="825" b="0" dirty="0" err="1">
                <a:solidFill>
                  <a:srgbClr val="143C36"/>
                </a:solidFill>
                <a:latin typeface="Aptos"/>
                <a:ea typeface="Aptos"/>
                <a:cs typeface="Aptos"/>
              </a:rPr>
              <a:t>harzianum</a:t>
            </a: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 Selective Agar; Bacillus Differentiation Agar; Pseudomonas </a:t>
            </a:r>
            <a:r>
              <a:rPr sz="825" b="0" dirty="0" err="1">
                <a:solidFill>
                  <a:srgbClr val="143C36"/>
                </a:solidFill>
                <a:latin typeface="Aptos"/>
                <a:ea typeface="Aptos"/>
                <a:cs typeface="Aptos"/>
              </a:rPr>
              <a:t>fluorescens</a:t>
            </a: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 Agar; </a:t>
            </a:r>
            <a:r>
              <a:rPr sz="825" b="0" dirty="0" err="1">
                <a:solidFill>
                  <a:srgbClr val="143C36"/>
                </a:solidFill>
                <a:latin typeface="Aptos"/>
                <a:ea typeface="Aptos"/>
                <a:cs typeface="Aptos"/>
              </a:rPr>
              <a:t>Ascospore</a:t>
            </a: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 Agar.</a:t>
            </a:r>
          </a:p>
          <a:p>
            <a:endParaRPr sz="825" b="0" dirty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Colony assessment: size, form, margin, elevation, surface, </a:t>
            </a:r>
            <a:r>
              <a:rPr sz="825" b="0" dirty="0" err="1">
                <a:solidFill>
                  <a:srgbClr val="143C36"/>
                </a:solidFill>
                <a:latin typeface="Aptos"/>
                <a:ea typeface="Aptos"/>
                <a:cs typeface="Aptos"/>
              </a:rPr>
              <a:t>colour</a:t>
            </a:r>
            <a:r>
              <a:rPr sz="825" b="0" dirty="0">
                <a:solidFill>
                  <a:srgbClr val="143C36"/>
                </a:solidFill>
                <a:latin typeface="Aptos"/>
                <a:ea typeface="Aptos"/>
                <a:cs typeface="Aptos"/>
              </a:rPr>
              <a:t>, structure and consistency.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97DB7580-5D2D-4DE3-A6BE-2586E579DA06}"/>
              </a:ext>
            </a:extLst>
          </p:cNvPr>
          <p:cNvSpPr>
            <a:spLocks noGrp="1"/>
          </p:cNvSpPr>
          <p:nvPr/>
        </p:nvSpPr>
        <p:spPr>
          <a:xfrm>
            <a:off x="7124700" y="1895475"/>
            <a:ext cx="1809750" cy="245745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3D2DE2C-E606-4EA1-821C-281C5325C499}"/>
              </a:ext>
            </a:extLst>
          </p:cNvPr>
          <p:cNvSpPr>
            <a:spLocks noGrp="1"/>
          </p:cNvSpPr>
          <p:nvPr/>
        </p:nvSpPr>
        <p:spPr>
          <a:xfrm>
            <a:off x="7267575" y="2038350"/>
            <a:ext cx="14287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1125" b="1">
                <a:solidFill>
                  <a:srgbClr val="2474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4745B"/>
                </a:solidFill>
                <a:latin typeface="Aptos"/>
                <a:ea typeface="Aptos"/>
                <a:cs typeface="Aptos"/>
              </a:rPr>
              <a:t>SOIL PROFILE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DD9B1D9-1D01-44C8-90F9-BFE43E768578}"/>
              </a:ext>
            </a:extLst>
          </p:cNvPr>
          <p:cNvSpPr>
            <a:spLocks noGrp="1"/>
          </p:cNvSpPr>
          <p:nvPr/>
        </p:nvSpPr>
        <p:spPr>
          <a:xfrm>
            <a:off x="7267575" y="2266950"/>
            <a:ext cx="1428750" cy="19050"/>
          </a:xfrm>
          <a:prstGeom prst="rect">
            <a:avLst/>
          </a:prstGeom>
          <a:solidFill>
            <a:srgbClr val="91C3A4"/>
          </a:solidFill>
          <a:ln w="0">
            <a:noFill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FD27991-5AD7-4CAC-94BF-00BC1ABFA7CB}"/>
              </a:ext>
            </a:extLst>
          </p:cNvPr>
          <p:cNvSpPr>
            <a:spLocks noGrp="1"/>
          </p:cNvSpPr>
          <p:nvPr/>
        </p:nvSpPr>
        <p:spPr>
          <a:xfrm>
            <a:off x="7429500" y="2409825"/>
            <a:ext cx="419100" cy="400050"/>
          </a:xfrm>
          <a:prstGeom prst="rect">
            <a:avLst/>
          </a:prstGeom>
          <a:solidFill>
            <a:srgbClr val="65452D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0B3E704-2393-47C0-A730-54E121C12DF9}"/>
              </a:ext>
            </a:extLst>
          </p:cNvPr>
          <p:cNvSpPr>
            <a:spLocks noGrp="1"/>
          </p:cNvSpPr>
          <p:nvPr/>
        </p:nvSpPr>
        <p:spPr>
          <a:xfrm>
            <a:off x="7934325" y="2552700"/>
            <a:ext cx="762000" cy="142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750" b="1">
                <a:solidFill>
                  <a:srgbClr val="4D6157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4D6157"/>
                </a:solidFill>
                <a:latin typeface="Aptos"/>
                <a:ea typeface="Aptos"/>
                <a:cs typeface="Aptos"/>
              </a:rPr>
              <a:t>St₁  0-34 cm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A3C8261-87DD-47AA-AC4C-80D8287EF009}"/>
              </a:ext>
            </a:extLst>
          </p:cNvPr>
          <p:cNvSpPr>
            <a:spLocks noGrp="1"/>
          </p:cNvSpPr>
          <p:nvPr/>
        </p:nvSpPr>
        <p:spPr>
          <a:xfrm>
            <a:off x="7429500" y="2809875"/>
            <a:ext cx="419100" cy="266700"/>
          </a:xfrm>
          <a:prstGeom prst="rect">
            <a:avLst/>
          </a:prstGeom>
          <a:solidFill>
            <a:srgbClr val="855C38"/>
          </a:solidFill>
          <a:ln w="0">
            <a:noFill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5989D6A-94C4-482A-91C7-F6CDC976D7B8}"/>
              </a:ext>
            </a:extLst>
          </p:cNvPr>
          <p:cNvSpPr>
            <a:spLocks noGrp="1"/>
          </p:cNvSpPr>
          <p:nvPr/>
        </p:nvSpPr>
        <p:spPr>
          <a:xfrm>
            <a:off x="7934325" y="2886075"/>
            <a:ext cx="762000" cy="142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750" b="1">
                <a:solidFill>
                  <a:srgbClr val="4D6157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4D6157"/>
                </a:solidFill>
                <a:latin typeface="Aptos"/>
                <a:ea typeface="Aptos"/>
                <a:cs typeface="Aptos"/>
              </a:rPr>
              <a:t>St₂  34-50 cm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BD2D08A-2B5A-4486-B986-10768B8B49B2}"/>
              </a:ext>
            </a:extLst>
          </p:cNvPr>
          <p:cNvSpPr>
            <a:spLocks noGrp="1"/>
          </p:cNvSpPr>
          <p:nvPr/>
        </p:nvSpPr>
        <p:spPr>
          <a:xfrm>
            <a:off x="7429500" y="3076575"/>
            <a:ext cx="419100" cy="276225"/>
          </a:xfrm>
          <a:prstGeom prst="rect">
            <a:avLst/>
          </a:prstGeom>
          <a:solidFill>
            <a:srgbClr val="A17445"/>
          </a:solidFill>
          <a:ln w="0">
            <a:noFill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DA705B6-393C-44F3-89EE-EC954D3C66C8}"/>
              </a:ext>
            </a:extLst>
          </p:cNvPr>
          <p:cNvSpPr>
            <a:spLocks noGrp="1"/>
          </p:cNvSpPr>
          <p:nvPr/>
        </p:nvSpPr>
        <p:spPr>
          <a:xfrm>
            <a:off x="7934325" y="3157538"/>
            <a:ext cx="762000" cy="142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750" b="1">
                <a:solidFill>
                  <a:srgbClr val="4D6157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4D6157"/>
                </a:solidFill>
                <a:latin typeface="Aptos"/>
                <a:ea typeface="Aptos"/>
                <a:cs typeface="Aptos"/>
              </a:rPr>
              <a:t>B₁  50-68 cm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5994C32-2A96-40EF-B4A7-227813EF59ED}"/>
              </a:ext>
            </a:extLst>
          </p:cNvPr>
          <p:cNvSpPr>
            <a:spLocks noGrp="1"/>
          </p:cNvSpPr>
          <p:nvPr/>
        </p:nvSpPr>
        <p:spPr>
          <a:xfrm>
            <a:off x="7429500" y="3352800"/>
            <a:ext cx="419100" cy="419100"/>
          </a:xfrm>
          <a:prstGeom prst="rect">
            <a:avLst/>
          </a:prstGeom>
          <a:solidFill>
            <a:srgbClr val="C0925E"/>
          </a:solidFill>
          <a:ln w="0">
            <a:noFill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012DBA9-A230-4B00-B042-99AC0445FEEA}"/>
              </a:ext>
            </a:extLst>
          </p:cNvPr>
          <p:cNvSpPr>
            <a:spLocks noGrp="1"/>
          </p:cNvSpPr>
          <p:nvPr/>
        </p:nvSpPr>
        <p:spPr>
          <a:xfrm>
            <a:off x="7934325" y="3505200"/>
            <a:ext cx="762000" cy="142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750" b="1">
                <a:solidFill>
                  <a:srgbClr val="4D6157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4D6157"/>
                </a:solidFill>
                <a:latin typeface="Aptos"/>
                <a:ea typeface="Aptos"/>
                <a:cs typeface="Aptos"/>
              </a:rPr>
              <a:t>B₂  68-140 cm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8067D3B-687F-4015-B811-D73078EE424E}"/>
              </a:ext>
            </a:extLst>
          </p:cNvPr>
          <p:cNvSpPr>
            <a:spLocks noGrp="1"/>
          </p:cNvSpPr>
          <p:nvPr/>
        </p:nvSpPr>
        <p:spPr>
          <a:xfrm>
            <a:off x="7429500" y="3771900"/>
            <a:ext cx="419100" cy="190500"/>
          </a:xfrm>
          <a:prstGeom prst="rect">
            <a:avLst/>
          </a:prstGeom>
          <a:solidFill>
            <a:srgbClr val="D9B47A"/>
          </a:solidFill>
          <a:ln w="0">
            <a:noFill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508E42B-3BD9-4B9B-9E89-1F36DFD41E73}"/>
              </a:ext>
            </a:extLst>
          </p:cNvPr>
          <p:cNvSpPr>
            <a:spLocks noGrp="1"/>
          </p:cNvSpPr>
          <p:nvPr/>
        </p:nvSpPr>
        <p:spPr>
          <a:xfrm>
            <a:off x="7934325" y="3810000"/>
            <a:ext cx="762000" cy="142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750" b="1">
                <a:solidFill>
                  <a:srgbClr val="4D6157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4D6157"/>
                </a:solidFill>
                <a:latin typeface="Aptos"/>
                <a:ea typeface="Aptos"/>
                <a:cs typeface="Aptos"/>
              </a:rPr>
              <a:t>Bc  140-160 cm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4F14F2A-8F9E-4EEE-84D9-0A332648B75A}"/>
              </a:ext>
            </a:extLst>
          </p:cNvPr>
          <p:cNvSpPr>
            <a:spLocks noGrp="1"/>
          </p:cNvSpPr>
          <p:nvPr/>
        </p:nvSpPr>
        <p:spPr>
          <a:xfrm>
            <a:off x="7267575" y="4055269"/>
            <a:ext cx="1428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ctr">
              <a:defRPr sz="825" b="1">
                <a:solidFill>
                  <a:srgbClr val="6D4630"/>
                </a:solidFill>
                <a:latin typeface="Aptos"/>
                <a:ea typeface="Aptos"/>
                <a:cs typeface="Aptos"/>
              </a:defRPr>
            </a:pPr>
            <a:r>
              <a:rPr sz="825" b="1" dirty="0">
                <a:solidFill>
                  <a:srgbClr val="6D4630"/>
                </a:solidFill>
                <a:latin typeface="Aptos"/>
                <a:ea typeface="Aptos"/>
                <a:cs typeface="Aptos"/>
              </a:rPr>
              <a:t>1:10,000 dilution</a:t>
            </a:r>
          </a:p>
          <a:p>
            <a:pPr algn="ctr">
              <a:defRPr sz="825" b="1">
                <a:solidFill>
                  <a:srgbClr val="6D4630"/>
                </a:solidFill>
                <a:latin typeface="Aptos"/>
                <a:ea typeface="Aptos"/>
                <a:cs typeface="Aptos"/>
              </a:defRPr>
            </a:pPr>
            <a:r>
              <a:rPr sz="825" b="1" dirty="0">
                <a:solidFill>
                  <a:srgbClr val="6D4630"/>
                </a:solidFill>
                <a:latin typeface="Aptos"/>
                <a:ea typeface="Aptos"/>
                <a:cs typeface="Aptos"/>
              </a:rPr>
              <a:t>10-day count</a:t>
            </a: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10A88311-EE3F-4008-845D-AEC0CB30C6F1}"/>
              </a:ext>
            </a:extLst>
          </p:cNvPr>
          <p:cNvSpPr>
            <a:spLocks noGrp="1"/>
          </p:cNvSpPr>
          <p:nvPr/>
        </p:nvSpPr>
        <p:spPr>
          <a:xfrm>
            <a:off x="9048750" y="1885950"/>
            <a:ext cx="2952750" cy="2457450"/>
          </a:xfrm>
          <a:prstGeom prst="roundRect">
            <a:avLst>
              <a:gd name="adj" fmla="val 5426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5946282-6B8B-42DD-A1A3-03BB211478CE}"/>
              </a:ext>
            </a:extLst>
          </p:cNvPr>
          <p:cNvSpPr>
            <a:spLocks noGrp="1"/>
          </p:cNvSpPr>
          <p:nvPr/>
        </p:nvSpPr>
        <p:spPr>
          <a:xfrm>
            <a:off x="9220200" y="2038350"/>
            <a:ext cx="25717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1125" b="1">
                <a:solidFill>
                  <a:srgbClr val="2474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4745B"/>
                </a:solidFill>
                <a:latin typeface="Aptos"/>
                <a:ea typeface="Aptos"/>
                <a:cs typeface="Aptos"/>
              </a:rPr>
              <a:t>QUANTITATIVE RESULTS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DEBBCE4-ACAC-4E9C-AFD1-CF9507581597}"/>
              </a:ext>
            </a:extLst>
          </p:cNvPr>
          <p:cNvSpPr>
            <a:spLocks noGrp="1"/>
          </p:cNvSpPr>
          <p:nvPr/>
        </p:nvSpPr>
        <p:spPr>
          <a:xfrm>
            <a:off x="9220200" y="2266950"/>
            <a:ext cx="2571750" cy="19050"/>
          </a:xfrm>
          <a:prstGeom prst="rect">
            <a:avLst/>
          </a:prstGeom>
          <a:solidFill>
            <a:srgbClr val="91C3A4"/>
          </a:solidFill>
          <a:ln w="0">
            <a:noFill/>
          </a:ln>
        </p:spPr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FF47EF0-51B7-4456-89ED-A415177D5684}"/>
              </a:ext>
            </a:extLst>
          </p:cNvPr>
          <p:cNvSpPr>
            <a:spLocks noGrp="1"/>
          </p:cNvSpPr>
          <p:nvPr/>
        </p:nvSpPr>
        <p:spPr>
          <a:xfrm>
            <a:off x="9220200" y="2400300"/>
            <a:ext cx="25717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Horizon        Mean colonies      CFU g⁻¹</a:t>
            </a:r>
          </a:p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St₁  0-34 cm                 63              6332</a:t>
            </a:r>
          </a:p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St₂  34-50 cm               17              1717</a:t>
            </a:r>
          </a:p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B₁  50-68 cm                19              1863</a:t>
            </a:r>
          </a:p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B₂  68-140 cm              67              6653</a:t>
            </a:r>
          </a:p>
          <a:p>
            <a:pPr algn="l">
              <a:defRPr sz="900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Bc  140-160 cm             6                598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8CFA02A-A896-4462-9260-C2D1007EBE7A}"/>
              </a:ext>
            </a:extLst>
          </p:cNvPr>
          <p:cNvSpPr>
            <a:spLocks noGrp="1"/>
          </p:cNvSpPr>
          <p:nvPr/>
        </p:nvSpPr>
        <p:spPr>
          <a:xfrm>
            <a:off x="9220200" y="3524250"/>
            <a:ext cx="25717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93939" lnSpcReduction="10000"/>
          </a:bodyPr>
          <a:lstStyle/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Community composition changed markedly with depth. The surface horizon showed the richest morphological diversity; the deepest horizon had the lowest number of colonies. The B₂ horizon retained high abundance but a simpler community structure.</a:t>
            </a: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B379FE40-C274-4787-B506-9D9AED6E1F45}"/>
              </a:ext>
            </a:extLst>
          </p:cNvPr>
          <p:cNvSpPr>
            <a:spLocks noGrp="1"/>
          </p:cNvSpPr>
          <p:nvPr/>
        </p:nvSpPr>
        <p:spPr>
          <a:xfrm>
            <a:off x="190500" y="4495800"/>
            <a:ext cx="3429000" cy="1847850"/>
          </a:xfrm>
          <a:prstGeom prst="roundRect">
            <a:avLst>
              <a:gd name="adj" fmla="val 7216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91A87AE-04B8-46BF-9D6E-5FD30BEAB132}"/>
              </a:ext>
            </a:extLst>
          </p:cNvPr>
          <p:cNvSpPr>
            <a:spLocks noGrp="1"/>
          </p:cNvSpPr>
          <p:nvPr/>
        </p:nvSpPr>
        <p:spPr>
          <a:xfrm>
            <a:off x="361950" y="4648200"/>
            <a:ext cx="304800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1125" b="1">
                <a:solidFill>
                  <a:srgbClr val="2474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4745B"/>
                </a:solidFill>
                <a:latin typeface="Aptos"/>
                <a:ea typeface="Aptos"/>
                <a:cs typeface="Aptos"/>
              </a:rPr>
              <a:t>GROWTH ON CULTURE MEDIA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FCC0D1F-016C-46B1-910D-9286216DCAB6}"/>
              </a:ext>
            </a:extLst>
          </p:cNvPr>
          <p:cNvSpPr>
            <a:spLocks noGrp="1"/>
          </p:cNvSpPr>
          <p:nvPr/>
        </p:nvSpPr>
        <p:spPr>
          <a:xfrm>
            <a:off x="361950" y="4876800"/>
            <a:ext cx="3048000" cy="19050"/>
          </a:xfrm>
          <a:prstGeom prst="rect">
            <a:avLst/>
          </a:prstGeom>
          <a:solidFill>
            <a:srgbClr val="91C3A4"/>
          </a:solidFill>
          <a:ln w="0">
            <a:noFill/>
          </a:ln>
        </p:spPr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ACB0560-A206-49AB-AC24-2BE862FB2451}"/>
              </a:ext>
            </a:extLst>
          </p:cNvPr>
          <p:cNvSpPr>
            <a:spLocks noGrp="1"/>
          </p:cNvSpPr>
          <p:nvPr/>
        </p:nvSpPr>
        <p:spPr>
          <a:xfrm>
            <a:off x="409575" y="6215063"/>
            <a:ext cx="2952750" cy="114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ctr">
              <a:defRPr sz="675" b="0">
                <a:solidFill>
                  <a:srgbClr val="58746A"/>
                </a:solidFill>
                <a:latin typeface="Aptos"/>
                <a:ea typeface="Aptos"/>
                <a:cs typeface="Aptos"/>
              </a:defRPr>
            </a:pPr>
            <a:r>
              <a:rPr sz="675" b="0" dirty="0">
                <a:solidFill>
                  <a:srgbClr val="58746A"/>
                </a:solidFill>
                <a:latin typeface="Aptos"/>
                <a:ea typeface="Aptos"/>
                <a:cs typeface="Aptos"/>
              </a:rPr>
              <a:t>Mean colony number on tested nutrient media after 10 days.</a:t>
            </a: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9C70FF4B-15A1-49DB-AECE-C3DD9EB5C357}"/>
              </a:ext>
            </a:extLst>
          </p:cNvPr>
          <p:cNvSpPr>
            <a:spLocks noGrp="1"/>
          </p:cNvSpPr>
          <p:nvPr/>
        </p:nvSpPr>
        <p:spPr>
          <a:xfrm>
            <a:off x="3762375" y="4495800"/>
            <a:ext cx="4762500" cy="1847850"/>
          </a:xfrm>
          <a:prstGeom prst="roundRect">
            <a:avLst>
              <a:gd name="adj" fmla="val 7216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009A9D8-B22D-49B9-8CC3-674F69D40580}"/>
              </a:ext>
            </a:extLst>
          </p:cNvPr>
          <p:cNvSpPr>
            <a:spLocks noGrp="1"/>
          </p:cNvSpPr>
          <p:nvPr/>
        </p:nvSpPr>
        <p:spPr>
          <a:xfrm>
            <a:off x="3933825" y="4648200"/>
            <a:ext cx="285750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1125" b="1">
                <a:solidFill>
                  <a:srgbClr val="2474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4745B"/>
                </a:solidFill>
                <a:latin typeface="Aptos"/>
                <a:ea typeface="Aptos"/>
                <a:cs typeface="Aptos"/>
              </a:rPr>
              <a:t>REPRESENTATIVE CULTURE PLATES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0DFCDAA-EDE1-4E2D-9BF6-502918B53C29}"/>
              </a:ext>
            </a:extLst>
          </p:cNvPr>
          <p:cNvSpPr>
            <a:spLocks noGrp="1"/>
          </p:cNvSpPr>
          <p:nvPr/>
        </p:nvSpPr>
        <p:spPr>
          <a:xfrm>
            <a:off x="3933825" y="4876800"/>
            <a:ext cx="2857500" cy="19050"/>
          </a:xfrm>
          <a:prstGeom prst="rect">
            <a:avLst/>
          </a:prstGeom>
          <a:solidFill>
            <a:srgbClr val="91C3A4"/>
          </a:solidFill>
          <a:ln w="0">
            <a:noFill/>
          </a:ln>
        </p:spPr>
      </p:sp>
      <p:pic>
        <p:nvPicPr>
          <p:cNvPr id="93" name="Рисунок 92"/>
          <p:cNvPicPr>
            <a:picLocks noChangeAspect="1"/>
          </p:cNvPicPr>
          <p:nvPr/>
        </p:nvPicPr>
        <p:blipFill>
          <a:blip r:embed="rId5"/>
          <a:srcRect l="1466" r="1466"/>
          <a:stretch>
            <a:fillRect/>
          </a:stretch>
        </p:blipFill>
        <p:spPr>
          <a:xfrm>
            <a:off x="3933825" y="4972050"/>
            <a:ext cx="1352550" cy="952500"/>
          </a:xfrm>
          <a:prstGeom prst="roundRect">
            <a:avLst>
              <a:gd name="adj" fmla="val 13000"/>
            </a:avLst>
          </a:prstGeom>
        </p:spPr>
      </p:pic>
      <p:pic>
        <p:nvPicPr>
          <p:cNvPr id="94" name="Рисунок 93"/>
          <p:cNvPicPr>
            <a:picLocks noChangeAspect="1"/>
          </p:cNvPicPr>
          <p:nvPr/>
        </p:nvPicPr>
        <p:blipFill>
          <a:blip r:embed="rId6"/>
          <a:srcRect l="8130" r="8130"/>
          <a:stretch>
            <a:fillRect/>
          </a:stretch>
        </p:blipFill>
        <p:spPr>
          <a:xfrm>
            <a:off x="5400675" y="4972050"/>
            <a:ext cx="1352550" cy="952500"/>
          </a:xfrm>
          <a:prstGeom prst="roundRect">
            <a:avLst>
              <a:gd name="adj" fmla="val 13000"/>
            </a:avLst>
          </a:prstGeom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7"/>
          <a:srcRect t="16805" b="16805"/>
          <a:stretch>
            <a:fillRect/>
          </a:stretch>
        </p:blipFill>
        <p:spPr>
          <a:xfrm>
            <a:off x="6867525" y="4972050"/>
            <a:ext cx="1428750" cy="952500"/>
          </a:xfrm>
          <a:prstGeom prst="roundRect">
            <a:avLst>
              <a:gd name="adj" fmla="val 13000"/>
            </a:avLst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43D59A6D-F2A1-4261-9D11-DCE41B6AEFBA}"/>
              </a:ext>
            </a:extLst>
          </p:cNvPr>
          <p:cNvSpPr>
            <a:spLocks noGrp="1"/>
          </p:cNvSpPr>
          <p:nvPr/>
        </p:nvSpPr>
        <p:spPr>
          <a:xfrm>
            <a:off x="3933825" y="6048375"/>
            <a:ext cx="4362450" cy="114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ctr">
              <a:defRPr sz="675" b="0">
                <a:solidFill>
                  <a:srgbClr val="58746A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58746A"/>
                </a:solidFill>
                <a:latin typeface="Aptos"/>
                <a:ea typeface="Aptos"/>
                <a:cs typeface="Aptos"/>
              </a:rPr>
              <a:t>Surface and subsurface extracts cultivated on selective and nutrient media.</a:t>
            </a: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C72A6141-3D54-480E-BFC4-57783CE0935C}"/>
              </a:ext>
            </a:extLst>
          </p:cNvPr>
          <p:cNvSpPr>
            <a:spLocks noGrp="1"/>
          </p:cNvSpPr>
          <p:nvPr/>
        </p:nvSpPr>
        <p:spPr>
          <a:xfrm>
            <a:off x="8667750" y="4495800"/>
            <a:ext cx="3333750" cy="1847850"/>
          </a:xfrm>
          <a:prstGeom prst="roundRect">
            <a:avLst>
              <a:gd name="adj" fmla="val 7216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C15091D-E4BC-45A7-8BE4-C2FEDC0A2D0E}"/>
              </a:ext>
            </a:extLst>
          </p:cNvPr>
          <p:cNvSpPr>
            <a:spLocks noGrp="1"/>
          </p:cNvSpPr>
          <p:nvPr/>
        </p:nvSpPr>
        <p:spPr>
          <a:xfrm>
            <a:off x="8839200" y="4648200"/>
            <a:ext cx="295275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algn="l">
              <a:defRPr sz="1125" b="1">
                <a:solidFill>
                  <a:srgbClr val="2474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4745B"/>
                </a:solidFill>
                <a:latin typeface="Aptos"/>
                <a:ea typeface="Aptos"/>
                <a:cs typeface="Aptos"/>
              </a:rPr>
              <a:t>CONCLUSIONS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56C1EB8-22F1-4A35-9035-28CF0F7B8444}"/>
              </a:ext>
            </a:extLst>
          </p:cNvPr>
          <p:cNvSpPr>
            <a:spLocks noGrp="1"/>
          </p:cNvSpPr>
          <p:nvPr/>
        </p:nvSpPr>
        <p:spPr>
          <a:xfrm>
            <a:off x="8839200" y="4876800"/>
            <a:ext cx="2952750" cy="19050"/>
          </a:xfrm>
          <a:prstGeom prst="rect">
            <a:avLst/>
          </a:prstGeom>
          <a:solidFill>
            <a:srgbClr val="91C3A4"/>
          </a:solidFill>
          <a:ln w="0">
            <a:noFill/>
          </a:ln>
        </p:spPr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19293410-6742-4E3D-B429-E5F6F0975CAF}"/>
              </a:ext>
            </a:extLst>
          </p:cNvPr>
          <p:cNvSpPr>
            <a:spLocks noGrp="1"/>
          </p:cNvSpPr>
          <p:nvPr/>
        </p:nvSpPr>
        <p:spPr>
          <a:xfrm>
            <a:off x="8839200" y="4972050"/>
            <a:ext cx="2952750" cy="1152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90833" lnSpcReduction="10000"/>
          </a:bodyPr>
          <a:lstStyle/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• Irrigated vineyard chernozem showed distinct vertical differentiation of microbial communities.</a:t>
            </a:r>
          </a:p>
          <a:p>
            <a:endParaRPr sz="825" b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• The surface horizon combined the greatest morphological diversity with high colony abundance.</a:t>
            </a:r>
          </a:p>
          <a:p>
            <a:endParaRPr sz="825" b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• Deeper horizons showed community simplification and a greater role of spore-forming bacteria; the deepest horizon had the lowest CFU value.</a:t>
            </a:r>
          </a:p>
          <a:p>
            <a:endParaRPr sz="825" b="0">
              <a:solidFill>
                <a:srgbClr val="143C36"/>
              </a:solidFill>
              <a:latin typeface="Aptos"/>
              <a:ea typeface="Aptos"/>
              <a:cs typeface="Aptos"/>
            </a:endParaRPr>
          </a:p>
          <a:p>
            <a:pPr algn="l">
              <a:defRPr sz="825" b="0">
                <a:solidFill>
                  <a:srgbClr val="143C36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143C36"/>
                </a:solidFill>
                <a:latin typeface="Aptos"/>
                <a:ea typeface="Aptos"/>
                <a:cs typeface="Aptos"/>
              </a:rPr>
              <a:t>• Soil-profile characteristics should be considered when interpreting microbial biodiversity in irrigated perennial systems.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A15CCE5B-4F1D-48B4-8D0F-535CBD7F665C}"/>
              </a:ext>
            </a:extLst>
          </p:cNvPr>
          <p:cNvSpPr>
            <a:spLocks noGrp="1"/>
          </p:cNvSpPr>
          <p:nvPr/>
        </p:nvSpPr>
        <p:spPr>
          <a:xfrm>
            <a:off x="0" y="6496050"/>
            <a:ext cx="12192000" cy="361950"/>
          </a:xfrm>
          <a:prstGeom prst="rect">
            <a:avLst/>
          </a:prstGeom>
          <a:solidFill>
            <a:srgbClr val="174F45"/>
          </a:solidFill>
          <a:ln w="0">
            <a:noFill/>
          </a:ln>
        </p:spPr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DFE79A99-6595-41E9-A5D4-51535E535568}"/>
              </a:ext>
            </a:extLst>
          </p:cNvPr>
          <p:cNvSpPr>
            <a:spLocks noGrp="1"/>
          </p:cNvSpPr>
          <p:nvPr/>
        </p:nvSpPr>
        <p:spPr>
          <a:xfrm>
            <a:off x="247650" y="6547006"/>
            <a:ext cx="1169670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87963" lnSpcReduction="10000"/>
          </a:bodyPr>
          <a:lstStyle/>
          <a:p>
            <a:pPr algn="ctr">
              <a:defRPr sz="67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ACKNOWLEDGMENTS  |  Institutional </a:t>
            </a:r>
            <a:r>
              <a:rPr sz="67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Programme</a:t>
            </a:r>
            <a:r>
              <a:rPr sz="67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230102 “Research regarding the evolution of irrigated </a:t>
            </a:r>
            <a:r>
              <a:rPr sz="67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chernozems</a:t>
            </a:r>
            <a:r>
              <a:rPr sz="67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in horticultural plantations and testing </a:t>
            </a:r>
            <a:r>
              <a:rPr sz="67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pedoameliorative</a:t>
            </a:r>
            <a:r>
              <a:rPr sz="67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methods to prevent and/or combat their degradation” (2024-2027), funded by the Ministry of Education and Research of the Republic of Moldova.   * tatiana.stratulat@incaamv.gov.md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575" y="4895849"/>
            <a:ext cx="2950121" cy="130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9425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DocSecurity>0</DocSecurity>
  <PresentationFormat>Широкоэкранный</PresentationFormat>
  <Paragraphs>48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Aptos</vt:lpstr>
      <vt:lpstr>Calibri</vt:lpstr>
      <vt:lpstr>ChatGPT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Tatiana</cp:lastModifiedBy>
  <cp:revision>1</cp:revision>
  <dcterms:created xsi:type="dcterms:W3CDTF">2026-09-20T14:21:02Z</dcterms:created>
  <dcterms:modified xsi:type="dcterms:W3CDTF">2026-09-20T14:33:22Z</dcterms:modified>
</cp:coreProperties>
</file>